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5"/>
    <p:sldMasterId id="2147483877" r:id="rId6"/>
  </p:sldMasterIdLst>
  <p:notesMasterIdLst>
    <p:notesMasterId r:id="rId20"/>
  </p:notesMasterIdLst>
  <p:handoutMasterIdLst>
    <p:handoutMasterId r:id="rId21"/>
  </p:handoutMasterIdLst>
  <p:sldIdLst>
    <p:sldId id="256" r:id="rId7"/>
    <p:sldId id="1086" r:id="rId8"/>
    <p:sldId id="1097" r:id="rId9"/>
    <p:sldId id="1977" r:id="rId10"/>
    <p:sldId id="1978" r:id="rId11"/>
    <p:sldId id="1979" r:id="rId12"/>
    <p:sldId id="1980" r:id="rId13"/>
    <p:sldId id="1982" r:id="rId14"/>
    <p:sldId id="1983" r:id="rId15"/>
    <p:sldId id="1984" r:id="rId16"/>
    <p:sldId id="1985" r:id="rId17"/>
    <p:sldId id="1986" r:id="rId18"/>
    <p:sldId id="1987" r:id="rId19"/>
  </p:sldIdLst>
  <p:sldSz cx="10693400" cy="7561263"/>
  <p:notesSz cx="6669088" cy="9926638"/>
  <p:defaultTextStyle>
    <a:defPPr>
      <a:defRPr lang="it-IT"/>
    </a:defPPr>
    <a:lvl1pPr marL="0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493100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986210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479309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1972425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465518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2958623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451733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3944838" algn="l" defTabSz="98621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1B22"/>
    <a:srgbClr val="0066FF"/>
    <a:srgbClr val="0000FF"/>
    <a:srgbClr val="66FF33"/>
    <a:srgbClr val="33CC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Stile medio 4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37" autoAdjust="0"/>
  </p:normalViewPr>
  <p:slideViewPr>
    <p:cSldViewPr>
      <p:cViewPr varScale="1">
        <p:scale>
          <a:sx n="60" d="100"/>
          <a:sy n="60" d="100"/>
        </p:scale>
        <p:origin x="1192" y="36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890665" cy="496412"/>
          </a:xfrm>
          <a:prstGeom prst="rect">
            <a:avLst/>
          </a:prstGeom>
        </p:spPr>
        <p:txBody>
          <a:bodyPr vert="horz" lIns="90827" tIns="45414" rIns="90827" bIns="4541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6868" y="3"/>
            <a:ext cx="2890665" cy="496412"/>
          </a:xfrm>
          <a:prstGeom prst="rect">
            <a:avLst/>
          </a:prstGeom>
        </p:spPr>
        <p:txBody>
          <a:bodyPr vert="horz" lIns="90827" tIns="45414" rIns="90827" bIns="45414" rtlCol="0"/>
          <a:lstStyle>
            <a:lvl1pPr algn="r">
              <a:defRPr sz="1200"/>
            </a:lvl1pPr>
          </a:lstStyle>
          <a:p>
            <a:fld id="{EE54E449-4F93-412C-96AA-F09104BC4831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630"/>
            <a:ext cx="2890665" cy="496411"/>
          </a:xfrm>
          <a:prstGeom prst="rect">
            <a:avLst/>
          </a:prstGeom>
        </p:spPr>
        <p:txBody>
          <a:bodyPr vert="horz" lIns="90827" tIns="45414" rIns="90827" bIns="4541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6868" y="9428630"/>
            <a:ext cx="2890665" cy="496411"/>
          </a:xfrm>
          <a:prstGeom prst="rect">
            <a:avLst/>
          </a:prstGeom>
        </p:spPr>
        <p:txBody>
          <a:bodyPr vert="horz" lIns="90827" tIns="45414" rIns="90827" bIns="45414" rtlCol="0" anchor="b"/>
          <a:lstStyle>
            <a:lvl1pPr algn="r">
              <a:defRPr sz="1200"/>
            </a:lvl1pPr>
          </a:lstStyle>
          <a:p>
            <a:fld id="{006861DF-7B5C-459C-A9AC-B34C697695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667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6" y="8"/>
            <a:ext cx="2890665" cy="496412"/>
          </a:xfrm>
          <a:prstGeom prst="rect">
            <a:avLst/>
          </a:prstGeom>
        </p:spPr>
        <p:txBody>
          <a:bodyPr vert="horz" lIns="90419" tIns="45211" rIns="90419" bIns="45211" rtlCol="0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6869" y="8"/>
            <a:ext cx="2890665" cy="496412"/>
          </a:xfrm>
          <a:prstGeom prst="rect">
            <a:avLst/>
          </a:prstGeom>
        </p:spPr>
        <p:txBody>
          <a:bodyPr vert="horz" lIns="90419" tIns="45211" rIns="90419" bIns="45211" rtlCol="0"/>
          <a:lstStyle>
            <a:lvl1pPr algn="r">
              <a:defRPr sz="1100"/>
            </a:lvl1pPr>
          </a:lstStyle>
          <a:p>
            <a:fld id="{FC5D188C-FCB7-4AAF-B9EA-5689DC87AFFB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0088" y="742950"/>
            <a:ext cx="5268912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9" tIns="45211" rIns="90419" bIns="4521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605" y="4715114"/>
            <a:ext cx="5335893" cy="4467706"/>
          </a:xfrm>
          <a:prstGeom prst="rect">
            <a:avLst/>
          </a:prstGeom>
        </p:spPr>
        <p:txBody>
          <a:bodyPr vert="horz" lIns="90419" tIns="45211" rIns="90419" bIns="45211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6" y="9428631"/>
            <a:ext cx="2890665" cy="496411"/>
          </a:xfrm>
          <a:prstGeom prst="rect">
            <a:avLst/>
          </a:prstGeom>
        </p:spPr>
        <p:txBody>
          <a:bodyPr vert="horz" lIns="90419" tIns="45211" rIns="90419" bIns="45211" rtlCol="0" anchor="b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6869" y="9428631"/>
            <a:ext cx="2890665" cy="496411"/>
          </a:xfrm>
          <a:prstGeom prst="rect">
            <a:avLst/>
          </a:prstGeom>
        </p:spPr>
        <p:txBody>
          <a:bodyPr vert="horz" lIns="90419" tIns="45211" rIns="90419" bIns="45211" rtlCol="0" anchor="b"/>
          <a:lstStyle>
            <a:lvl1pPr algn="r">
              <a:defRPr sz="1100"/>
            </a:lvl1pPr>
          </a:lstStyle>
          <a:p>
            <a:fld id="{3818DB71-F81E-4B44-ABAE-45B1BAC6AF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237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2980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06002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59017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12025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65032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18041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71048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24053" algn="l" defTabSz="906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278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416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978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744538"/>
            <a:ext cx="52657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89213" y="4715153"/>
            <a:ext cx="4890665" cy="5072702"/>
          </a:xfrm>
        </p:spPr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C7FB31-0C7B-4DF9-A9BC-6BD9C278B25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313232"/>
                </a:solidFill>
                <a:effectLst/>
                <a:uLnTx/>
                <a:uFillTx/>
                <a:latin typeface="Arial" charset="0"/>
                <a:ea typeface="ＭＳ Ｐゴシック" pitchFamily="108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13232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128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70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8851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6145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6582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766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8DB71-F81E-4B44-ABAE-45B1BAC6AF6C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74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9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3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28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4705" y="4858826"/>
            <a:ext cx="9089390" cy="15017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4705" y="3204789"/>
            <a:ext cx="9089390" cy="1654025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61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24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6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48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0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72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3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9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7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01006" y="2352393"/>
            <a:ext cx="3519911" cy="66528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099139" y="2352393"/>
            <a:ext cx="3519911" cy="66528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2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671" y="1692533"/>
            <a:ext cx="4724775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99" indent="0">
              <a:buNone/>
              <a:defRPr sz="2100" b="1"/>
            </a:lvl2pPr>
            <a:lvl3pPr marL="912401" indent="0">
              <a:buNone/>
              <a:defRPr sz="1900" b="1"/>
            </a:lvl3pPr>
            <a:lvl4pPr marL="1368612" indent="0">
              <a:buNone/>
              <a:defRPr sz="1600" b="1"/>
            </a:lvl4pPr>
            <a:lvl5pPr marL="1824814" indent="0">
              <a:buNone/>
              <a:defRPr sz="1600" b="1"/>
            </a:lvl5pPr>
            <a:lvl6pPr marL="2281021" indent="0">
              <a:buNone/>
              <a:defRPr sz="1600" b="1"/>
            </a:lvl6pPr>
            <a:lvl7pPr marL="2737223" indent="0">
              <a:buNone/>
              <a:defRPr sz="1600" b="1"/>
            </a:lvl7pPr>
            <a:lvl8pPr marL="3193430" indent="0">
              <a:buNone/>
              <a:defRPr sz="1600" b="1"/>
            </a:lvl8pPr>
            <a:lvl9pPr marL="3649634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4671" y="2397900"/>
            <a:ext cx="4724775" cy="435647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32115" y="1692533"/>
            <a:ext cx="4726631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99" indent="0">
              <a:buNone/>
              <a:defRPr sz="2100" b="1"/>
            </a:lvl2pPr>
            <a:lvl3pPr marL="912401" indent="0">
              <a:buNone/>
              <a:defRPr sz="1900" b="1"/>
            </a:lvl3pPr>
            <a:lvl4pPr marL="1368612" indent="0">
              <a:buNone/>
              <a:defRPr sz="1600" b="1"/>
            </a:lvl4pPr>
            <a:lvl5pPr marL="1824814" indent="0">
              <a:buNone/>
              <a:defRPr sz="1600" b="1"/>
            </a:lvl5pPr>
            <a:lvl6pPr marL="2281021" indent="0">
              <a:buNone/>
              <a:defRPr sz="1600" b="1"/>
            </a:lvl6pPr>
            <a:lvl7pPr marL="2737223" indent="0">
              <a:buNone/>
              <a:defRPr sz="1600" b="1"/>
            </a:lvl7pPr>
            <a:lvl8pPr marL="3193430" indent="0">
              <a:buNone/>
              <a:defRPr sz="1600" b="1"/>
            </a:lvl8pPr>
            <a:lvl9pPr marL="3649634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32115" y="2397900"/>
            <a:ext cx="4726631" cy="435647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0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9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8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685" y="301051"/>
            <a:ext cx="3518055" cy="128121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80836" y="301052"/>
            <a:ext cx="5977909" cy="645332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4685" y="1582266"/>
            <a:ext cx="3518055" cy="5172114"/>
          </a:xfrm>
        </p:spPr>
        <p:txBody>
          <a:bodyPr/>
          <a:lstStyle>
            <a:lvl1pPr marL="0" indent="0">
              <a:buNone/>
              <a:defRPr sz="1400"/>
            </a:lvl1pPr>
            <a:lvl2pPr marL="456199" indent="0">
              <a:buNone/>
              <a:defRPr sz="1300"/>
            </a:lvl2pPr>
            <a:lvl3pPr marL="912401" indent="0">
              <a:buNone/>
              <a:defRPr sz="1000"/>
            </a:lvl3pPr>
            <a:lvl4pPr marL="1368612" indent="0">
              <a:buNone/>
              <a:defRPr sz="900"/>
            </a:lvl4pPr>
            <a:lvl5pPr marL="1824814" indent="0">
              <a:buNone/>
              <a:defRPr sz="900"/>
            </a:lvl5pPr>
            <a:lvl6pPr marL="2281021" indent="0">
              <a:buNone/>
              <a:defRPr sz="900"/>
            </a:lvl6pPr>
            <a:lvl7pPr marL="2737223" indent="0">
              <a:buNone/>
              <a:defRPr sz="900"/>
            </a:lvl7pPr>
            <a:lvl8pPr marL="3193430" indent="0">
              <a:buNone/>
              <a:defRPr sz="900"/>
            </a:lvl8pPr>
            <a:lvl9pPr marL="3649634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981" y="5292885"/>
            <a:ext cx="6416040" cy="62485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5981" y="675612"/>
            <a:ext cx="6416040" cy="4536758"/>
          </a:xfrm>
        </p:spPr>
        <p:txBody>
          <a:bodyPr/>
          <a:lstStyle>
            <a:lvl1pPr marL="0" indent="0">
              <a:buNone/>
              <a:defRPr sz="3200"/>
            </a:lvl1pPr>
            <a:lvl2pPr marL="456199" indent="0">
              <a:buNone/>
              <a:defRPr sz="2900"/>
            </a:lvl2pPr>
            <a:lvl3pPr marL="912401" indent="0">
              <a:buNone/>
              <a:defRPr sz="2400"/>
            </a:lvl3pPr>
            <a:lvl4pPr marL="1368612" indent="0">
              <a:buNone/>
              <a:defRPr sz="2100"/>
            </a:lvl4pPr>
            <a:lvl5pPr marL="1824814" indent="0">
              <a:buNone/>
              <a:defRPr sz="2100"/>
            </a:lvl5pPr>
            <a:lvl6pPr marL="2281021" indent="0">
              <a:buNone/>
              <a:defRPr sz="2100"/>
            </a:lvl6pPr>
            <a:lvl7pPr marL="2737223" indent="0">
              <a:buNone/>
              <a:defRPr sz="2100"/>
            </a:lvl7pPr>
            <a:lvl8pPr marL="3193430" indent="0">
              <a:buNone/>
              <a:defRPr sz="2100"/>
            </a:lvl8pPr>
            <a:lvl9pPr marL="3649634" indent="0">
              <a:buNone/>
              <a:defRPr sz="21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5981" y="5917755"/>
            <a:ext cx="6416040" cy="887397"/>
          </a:xfrm>
        </p:spPr>
        <p:txBody>
          <a:bodyPr/>
          <a:lstStyle>
            <a:lvl1pPr marL="0" indent="0">
              <a:buNone/>
              <a:defRPr sz="1400"/>
            </a:lvl1pPr>
            <a:lvl2pPr marL="456199" indent="0">
              <a:buNone/>
              <a:defRPr sz="1300"/>
            </a:lvl2pPr>
            <a:lvl3pPr marL="912401" indent="0">
              <a:buNone/>
              <a:defRPr sz="1000"/>
            </a:lvl3pPr>
            <a:lvl4pPr marL="1368612" indent="0">
              <a:buNone/>
              <a:defRPr sz="900"/>
            </a:lvl4pPr>
            <a:lvl5pPr marL="1824814" indent="0">
              <a:buNone/>
              <a:defRPr sz="900"/>
            </a:lvl5pPr>
            <a:lvl6pPr marL="2281021" indent="0">
              <a:buNone/>
              <a:defRPr sz="900"/>
            </a:lvl6pPr>
            <a:lvl7pPr marL="2737223" indent="0">
              <a:buNone/>
              <a:defRPr sz="900"/>
            </a:lvl7pPr>
            <a:lvl8pPr marL="3193430" indent="0">
              <a:buNone/>
              <a:defRPr sz="900"/>
            </a:lvl8pPr>
            <a:lvl9pPr marL="3649634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5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814537" y="404333"/>
            <a:ext cx="1804512" cy="8600937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1005" y="404333"/>
            <a:ext cx="5235310" cy="860093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88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894F5-9379-4798-A4A0-230C919AC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EDEE33-841E-4A4A-9E4D-1C018D75A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DDC398-EB6A-4F17-8D96-5DDD86A9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CA4CE1-0889-49FC-8B5A-7A072D99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172465-1C2C-48B6-94BA-9E0A0E1C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233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193EB5-0A86-483F-AD0E-4588860F0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F2BD31-1F22-41D6-8A9D-4E294CEB8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9F8828-F299-4435-BF53-02B7001C7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974A5C-3BD2-4474-AA2C-C5086A72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252A22-A6A0-4A9B-B754-052481AF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6045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22832F-7FE7-4771-B42D-C9295E46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586CEC-0942-4A4E-AB8B-6DDE9935A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C31911-D6EC-4281-860F-EEB734FB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1A6F1E-1A97-468C-AF35-3622D94E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0D47C7-5684-419E-8739-43439FD5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747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593222-B366-463D-B3FF-05D64FB6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8D608D-89C3-484E-B6A2-6ED3F5F30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5B9681-6573-40E8-8ED5-9C71AAD4B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071A08F-13AA-4418-AD8B-8D6E7C61E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1F899C-C124-4A78-8801-78D7EDD2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805ACD-E9AC-4C49-984F-1AE68394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965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CD2704-2C8E-4DD7-AEF6-27CD0FF18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E553EC-F58E-4034-B4A2-F5D396198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7CEE5B-E9FD-45CB-AF31-7E24BD521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19A2BBE-C8D0-4AF1-9F1F-9BD31B76C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1B33FBF-A10C-4DE4-ACC6-1BC0E6337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29AB711-D025-444F-8B40-63158DD5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7A8A20D-3997-4BD5-A47B-8F473CE2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D04FADF-C38F-4886-89B9-6D5BF898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170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30288-E679-4F8E-9E1C-07E9D924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C28A376-7DF8-4C20-B515-4C1D7F927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2EC6329-25E3-4D1E-8FDE-69329C2D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F2A4DEA-2E6E-415A-819B-9AD5B765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6862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3E3169-E1DA-40E3-BC1C-5D15B1F2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7EF2E09-2C35-4FDB-854E-EF081CF6D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80BEF19-2CB7-44A1-AF8B-C47456709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476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68491-F88F-4FED-B568-A5D0C082E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9DA55B-0BB3-4512-901E-1D57EC3A0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75EF49-9E4B-4FDF-8E13-AB6227000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C689FA-3D87-4B82-9D01-692FB021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AC0916-309D-4522-90E0-5DB1F0FD5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6D4A98-55C9-4436-87E5-16DE6E360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4752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76518A-4AB5-4F34-B3EE-690191A55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1F574C6-3C6D-48F8-84A4-1BD0FF172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F035B9-E965-4299-9867-484798978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0E8D27-A5AD-4191-A038-631BD021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FA324D-5584-4F97-9F33-C190FB67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6754AC3-F411-43F3-8BFA-27C8B105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82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F21AEE-0238-4585-83A4-36AEB889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F651CA7-7CA3-4050-A06A-E3BE93849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888337-E505-49A4-97EF-05B55376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E92409-5575-4BA3-91B7-575AEA55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C4E89E-E49A-4FCD-9C40-11AF7DB7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509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856D351-9D0B-42AB-BFEC-2A3FCA759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88F8644-56DD-4E8F-B3D3-161B42990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06A8D4-E5BB-4989-AA01-5D742A99B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C85624-CF40-41B3-9089-51DA8213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97B1A-1E7B-40EC-AF25-10756A6E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316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91242" tIns="45621" rIns="91242" bIns="45621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1242" tIns="45621" rIns="91242" bIns="45621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34671" y="7008187"/>
            <a:ext cx="2495127" cy="402567"/>
          </a:xfrm>
          <a:prstGeom prst="rect">
            <a:avLst/>
          </a:prstGeom>
        </p:spPr>
        <p:txBody>
          <a:bodyPr vert="horz" lIns="91242" tIns="45621" rIns="91242" bIns="456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01"/>
            <a:fld id="{4E1F67FC-A9B2-4B87-878D-9F19D14B4D8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2401"/>
              <a:t>18/12/2023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653582" y="7008187"/>
            <a:ext cx="3386243" cy="402567"/>
          </a:xfrm>
          <a:prstGeom prst="rect">
            <a:avLst/>
          </a:prstGeom>
        </p:spPr>
        <p:txBody>
          <a:bodyPr vert="horz" lIns="91242" tIns="45621" rIns="91242" bIns="456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01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663603" y="7008187"/>
            <a:ext cx="2495127" cy="402567"/>
          </a:xfrm>
          <a:prstGeom prst="rect">
            <a:avLst/>
          </a:prstGeom>
        </p:spPr>
        <p:txBody>
          <a:bodyPr vert="horz" lIns="91242" tIns="45621" rIns="91242" bIns="456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01"/>
            <a:fld id="{A0697A32-A976-46BD-BE3C-4A8A2873F9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2401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6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defTabSz="91240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153" indent="-342153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31" indent="-285128" algn="l" defTabSz="912401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507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713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919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123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327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533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736" indent="-228101" algn="l" defTabSz="912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99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401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612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814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021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223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430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634" algn="l" defTabSz="9124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CA72E9A-2641-495F-9B56-24E8BE00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F8D570-DE09-4DA3-BD25-C450FB504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CEC037-2015-4E00-A711-F6D19916B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FD902-5D1F-4EBD-87A5-BD80D73E046F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D48E7C-4540-487D-89AE-6229E5E45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74B2FA-1152-4006-A18F-5C5D8DC63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88B7B-AD7A-47F5-8FFB-80B32EECC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72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es/photos/casa-casas-vacaciones-tropicales-314837/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rchitetturaecosostenibile.it/normative/leggi-decreti/ace-ape-attestato-certificazioe-diventa-prestazione-505" TargetMode="External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mergency-live.com/it/vigili-del-fuoco/incidente-di-bologna-come-si-e-generata-lesplosione-del-gpl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E32BCC3-0151-EAD9-FC46-49CFB134D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70" y="684287"/>
            <a:ext cx="1378966" cy="62342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4F19219-96B8-6818-7F64-3B81DBC001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580" b="2"/>
          <a:stretch/>
        </p:blipFill>
        <p:spPr>
          <a:xfrm>
            <a:off x="3690516" y="1"/>
            <a:ext cx="7002885" cy="7561262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F1DA3F4-D96F-70E8-4D70-31FA65BAD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270" y="1741615"/>
            <a:ext cx="3518055" cy="501276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b="1" dirty="0">
                <a:latin typeface="Helvetica Now Text" panose="020B0504030202020204" pitchFamily="34" charset="0"/>
              </a:rPr>
              <a:t>ANALISI E GESTIONE DEI SINISTRI LEGATI ALLA PROFESSIONE DI INGEGNERE</a:t>
            </a:r>
          </a:p>
          <a:p>
            <a:endParaRPr lang="en-US" sz="2800" b="1" dirty="0">
              <a:latin typeface="Helvetica Now Text" panose="020B0504030202020204" pitchFamily="34" charset="0"/>
            </a:endParaRPr>
          </a:p>
          <a:p>
            <a:r>
              <a:rPr lang="en-US" sz="1800" b="1" dirty="0">
                <a:latin typeface="Helvetica Now Text" panose="020B0504030202020204" pitchFamily="34" charset="0"/>
              </a:rPr>
              <a:t>Il webinar </a:t>
            </a:r>
            <a:r>
              <a:rPr lang="en-US" sz="1800" b="1" dirty="0" err="1">
                <a:latin typeface="Helvetica Now Text" panose="020B0504030202020204" pitchFamily="34" charset="0"/>
              </a:rPr>
              <a:t>dedicato</a:t>
            </a:r>
            <a:r>
              <a:rPr lang="en-US" sz="1800" b="1" dirty="0">
                <a:latin typeface="Helvetica Now Text" panose="020B0504030202020204" pitchFamily="34" charset="0"/>
              </a:rPr>
              <a:t> a tutti </a:t>
            </a:r>
          </a:p>
          <a:p>
            <a:r>
              <a:rPr lang="en-US" sz="1800" b="1" dirty="0" err="1">
                <a:latin typeface="Helvetica Now Text" panose="020B0504030202020204" pitchFamily="34" charset="0"/>
              </a:rPr>
              <a:t>gli</a:t>
            </a:r>
            <a:r>
              <a:rPr lang="en-US" sz="1800" b="1" dirty="0">
                <a:latin typeface="Helvetica Now Text" panose="020B0504030202020204" pitchFamily="34" charset="0"/>
              </a:rPr>
              <a:t> ingegneri</a:t>
            </a:r>
          </a:p>
          <a:p>
            <a:r>
              <a:rPr lang="en-US" sz="1800" b="1" dirty="0">
                <a:latin typeface="Helvetica Now Text" panose="020B0504030202020204" pitchFamily="34" charset="0"/>
              </a:rPr>
              <a:t>7 </a:t>
            </a:r>
            <a:r>
              <a:rPr lang="en-US" sz="1800" b="1" dirty="0" err="1">
                <a:latin typeface="Helvetica Now Text" panose="020B0504030202020204" pitchFamily="34" charset="0"/>
              </a:rPr>
              <a:t>novembre</a:t>
            </a:r>
            <a:r>
              <a:rPr lang="en-US" sz="1800" b="1" dirty="0">
                <a:latin typeface="Helvetica Now Text" panose="020B0504030202020204" pitchFamily="34" charset="0"/>
              </a:rPr>
              <a:t> 2023</a:t>
            </a:r>
          </a:p>
          <a:p>
            <a:r>
              <a:rPr lang="en-US" sz="1800" b="1" dirty="0">
                <a:latin typeface="Helvetica Now Text" panose="020B0504030202020204" pitchFamily="34" charset="0"/>
              </a:rPr>
              <a:t>10:30-12:30</a:t>
            </a:r>
          </a:p>
          <a:p>
            <a:endParaRPr lang="en-US" sz="2800" b="1" dirty="0">
              <a:latin typeface="Helvetica Now Text" panose="020B0504030202020204" pitchFamily="34" charset="0"/>
            </a:endParaRPr>
          </a:p>
        </p:txBody>
      </p:sp>
      <p:pic>
        <p:nvPicPr>
          <p:cNvPr id="7" name="Picture 10" descr="Home - RACING">
            <a:extLst>
              <a:ext uri="{FF2B5EF4-FFF2-40B4-BE49-F238E27FC236}">
                <a16:creationId xmlns:a16="http://schemas.microsoft.com/office/drawing/2014/main" id="{0F752CFC-A481-907E-56AF-4241925BD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55" y="1123999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ED9411D-A26E-D849-B45B-6B114A905D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332" y="773475"/>
            <a:ext cx="1121761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7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3">
            <a:extLst>
              <a:ext uri="{FF2B5EF4-FFF2-40B4-BE49-F238E27FC236}">
                <a16:creationId xmlns:a16="http://schemas.microsoft.com/office/drawing/2014/main" id="{E26D6C7E-74FB-4330-8D7A-18EE20971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it-IT" sz="1544">
                <a:solidFill>
                  <a:prstClr val="white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SLIDE</a:t>
            </a:r>
          </a:p>
        </p:txBody>
      </p:sp>
      <p:sp>
        <p:nvSpPr>
          <p:cNvPr id="14339" name="CasellaDiTesto 11">
            <a:extLst>
              <a:ext uri="{FF2B5EF4-FFF2-40B4-BE49-F238E27FC236}">
                <a16:creationId xmlns:a16="http://schemas.microsoft.com/office/drawing/2014/main" id="{15E876F6-EAE7-42E5-A871-53185085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02" y="512836"/>
            <a:ext cx="8474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040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CASO 1 – ING. CASABELLA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3058FF-935B-4117-84F3-352855ABBFAD}"/>
              </a:ext>
            </a:extLst>
          </p:cNvPr>
          <p:cNvSpPr txBox="1"/>
          <p:nvPr/>
        </p:nvSpPr>
        <p:spPr>
          <a:xfrm>
            <a:off x="1728845" y="1323580"/>
            <a:ext cx="7235709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Direttore dei lavori nella ristrutturazione di un immobile, ha ricevuto la notifica di un Atto Giudiziario perché i committenti lamentano il ritardo nei lavori, la presunta non conformità degli stessi e presunte irregolarità in relazione alla CILA.</a:t>
            </a:r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3A9785D1-9A17-40F1-9ACE-2BC865FCC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030B4263-7DB6-8F75-994C-1BDE6261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E43037B4-813D-9FE9-9ECF-9AEF45451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2BABE3F-9728-9A4C-1D38-5D3D6398C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651" r="651"/>
          <a:stretch/>
        </p:blipFill>
        <p:spPr bwMode="auto">
          <a:xfrm>
            <a:off x="2548259" y="3780631"/>
            <a:ext cx="5596880" cy="28530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86ED67F1-CBFB-4E5A-A706-69A7E5CD467E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  <p:pic>
        <p:nvPicPr>
          <p:cNvPr id="3" name="Elemento grafico 2" descr="Martelletto con riempimento a tinta unita">
            <a:extLst>
              <a:ext uri="{FF2B5EF4-FFF2-40B4-BE49-F238E27FC236}">
                <a16:creationId xmlns:a16="http://schemas.microsoft.com/office/drawing/2014/main" id="{C6D46114-B4E5-48DF-B45C-BDB937F97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8148" y="2640366"/>
            <a:ext cx="1140265" cy="1140265"/>
          </a:xfrm>
          <a:prstGeom prst="rect">
            <a:avLst/>
          </a:prstGeom>
        </p:spPr>
      </p:pic>
      <p:sp>
        <p:nvSpPr>
          <p:cNvPr id="36" name="Titolo 2">
            <a:extLst>
              <a:ext uri="{FF2B5EF4-FFF2-40B4-BE49-F238E27FC236}">
                <a16:creationId xmlns:a16="http://schemas.microsoft.com/office/drawing/2014/main" id="{2B4E255E-8357-4B1B-88C4-7194EE23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47" y="336063"/>
            <a:ext cx="8744534" cy="574096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kern="12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Domanda caso 1: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B3E608F-18BB-46F6-A5A3-3C0840C89D75}"/>
              </a:ext>
            </a:extLst>
          </p:cNvPr>
          <p:cNvSpPr txBox="1"/>
          <p:nvPr/>
        </p:nvSpPr>
        <p:spPr>
          <a:xfrm>
            <a:off x="1674292" y="2396762"/>
            <a:ext cx="8740265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Alla ricezione di un Atto Giudiziario come deve comportarsi l’assicurato?: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Nominare immediatamente un proprio legale</a:t>
            </a: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non si ritiene di essere responsabili ignorare l’atto e rimanere in passiva attesa</a:t>
            </a: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Mettersi immediatamente in contatto con il broker per denunciare l’accaduto e attendere riscontro dagli assicuratori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E3EF2863-1909-5613-0ADC-847283260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8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3">
            <a:extLst>
              <a:ext uri="{FF2B5EF4-FFF2-40B4-BE49-F238E27FC236}">
                <a16:creationId xmlns:a16="http://schemas.microsoft.com/office/drawing/2014/main" id="{E26D6C7E-74FB-4330-8D7A-18EE20971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it-IT" sz="1544">
                <a:solidFill>
                  <a:prstClr val="white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SLIDE</a:t>
            </a:r>
          </a:p>
        </p:txBody>
      </p:sp>
      <p:sp>
        <p:nvSpPr>
          <p:cNvPr id="14339" name="CasellaDiTesto 11">
            <a:extLst>
              <a:ext uri="{FF2B5EF4-FFF2-40B4-BE49-F238E27FC236}">
                <a16:creationId xmlns:a16="http://schemas.microsoft.com/office/drawing/2014/main" id="{15E876F6-EAE7-42E5-A871-53185085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02" y="512836"/>
            <a:ext cx="8474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040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CASO 2 – ING. RADIO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3058FF-935B-4117-84F3-352855ABBFAD}"/>
              </a:ext>
            </a:extLst>
          </p:cNvPr>
          <p:cNvSpPr txBox="1"/>
          <p:nvPr/>
        </p:nvSpPr>
        <p:spPr>
          <a:xfrm>
            <a:off x="1728845" y="1323580"/>
            <a:ext cx="7235709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it-IT" sz="2400" b="1" dirty="0" err="1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l’Ing</a:t>
            </a: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Radio riceve una comunicazione da un legale che lamenta errori di compilazione dell’attestato di prestazione energetica e della certificazione acustica. Il legale sostiene che la sua cliente, committente dei lavori, rischia di subire dei danni che si riserva di quantificare</a:t>
            </a:r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3A9785D1-9A17-40F1-9ACE-2BC865FCC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030B4263-7DB6-8F75-994C-1BDE6261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E43037B4-813D-9FE9-9ECF-9AEF45451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2BABE3F-9728-9A4C-1D38-5D3D6398C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616" b="616"/>
          <a:stretch/>
        </p:blipFill>
        <p:spPr bwMode="auto">
          <a:xfrm>
            <a:off x="2548259" y="3780631"/>
            <a:ext cx="5596880" cy="28530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79276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86ED67F1-CBFB-4E5A-A706-69A7E5CD467E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  <p:pic>
        <p:nvPicPr>
          <p:cNvPr id="3" name="Elemento grafico 2" descr="Segno di spunta con riempimento a tinta unita">
            <a:extLst>
              <a:ext uri="{FF2B5EF4-FFF2-40B4-BE49-F238E27FC236}">
                <a16:creationId xmlns:a16="http://schemas.microsoft.com/office/drawing/2014/main" id="{C6D46114-B4E5-48DF-B45C-BDB937F97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8148" y="2640366"/>
            <a:ext cx="1140265" cy="1140265"/>
          </a:xfrm>
          <a:prstGeom prst="rect">
            <a:avLst/>
          </a:prstGeom>
        </p:spPr>
      </p:pic>
      <p:sp>
        <p:nvSpPr>
          <p:cNvPr id="36" name="Titolo 2">
            <a:extLst>
              <a:ext uri="{FF2B5EF4-FFF2-40B4-BE49-F238E27FC236}">
                <a16:creationId xmlns:a16="http://schemas.microsoft.com/office/drawing/2014/main" id="{2B4E255E-8357-4B1B-88C4-7194EE23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47" y="336063"/>
            <a:ext cx="8744534" cy="574096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kern="12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Domanda caso 2: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B3E608F-18BB-46F6-A5A3-3C0840C89D75}"/>
              </a:ext>
            </a:extLst>
          </p:cNvPr>
          <p:cNvSpPr txBox="1"/>
          <p:nvPr/>
        </p:nvSpPr>
        <p:spPr>
          <a:xfrm>
            <a:off x="1674292" y="2396762"/>
            <a:ext cx="8740265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si viene a conoscenza di </a:t>
            </a: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fatto che 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potrebbe in futuro dar luogo a una richiesta di risarcimento, cosa si deve fare?: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E’ possibile denunciarlo cautelativamente</a:t>
            </a: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E’ obbligatorio denunciarlo cautelativamente</a:t>
            </a: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 serve denunciarlo, visto che ancora non c’è una richiesta di risarcimento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E3EF2863-1909-5613-0ADC-847283260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28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3">
            <a:extLst>
              <a:ext uri="{FF2B5EF4-FFF2-40B4-BE49-F238E27FC236}">
                <a16:creationId xmlns:a16="http://schemas.microsoft.com/office/drawing/2014/main" id="{E26D6C7E-74FB-4330-8D7A-18EE20971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6" y="325554"/>
            <a:ext cx="808635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040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it-IT" sz="1544">
                <a:solidFill>
                  <a:prstClr val="white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SLIDE</a:t>
            </a:r>
          </a:p>
        </p:txBody>
      </p:sp>
      <p:sp>
        <p:nvSpPr>
          <p:cNvPr id="14339" name="CasellaDiTesto 11">
            <a:extLst>
              <a:ext uri="{FF2B5EF4-FFF2-40B4-BE49-F238E27FC236}">
                <a16:creationId xmlns:a16="http://schemas.microsoft.com/office/drawing/2014/main" id="{15E876F6-EAE7-42E5-A871-53185085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02" y="512836"/>
            <a:ext cx="8474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5040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CASO 3 – ING. GALLERI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3058FF-935B-4117-84F3-352855ABBFAD}"/>
              </a:ext>
            </a:extLst>
          </p:cNvPr>
          <p:cNvSpPr txBox="1"/>
          <p:nvPr/>
        </p:nvSpPr>
        <p:spPr>
          <a:xfrm>
            <a:off x="1728845" y="1323580"/>
            <a:ext cx="7235709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504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CC071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Dirigente pubblico di Area Tecnica viene indagato per omicidio colposo in un procedimento penale a seguito di un incidente stradale.</a:t>
            </a:r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3A9785D1-9A17-40F1-9ACE-2BC865FCC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6" y="6565819"/>
            <a:ext cx="674275" cy="673303"/>
          </a:xfrm>
          <a:prstGeom prst="rect">
            <a:avLst/>
          </a:prstGeom>
        </p:spPr>
      </p:pic>
      <p:pic>
        <p:nvPicPr>
          <p:cNvPr id="3" name="Picture 10" descr="Home - RACING">
            <a:extLst>
              <a:ext uri="{FF2B5EF4-FFF2-40B4-BE49-F238E27FC236}">
                <a16:creationId xmlns:a16="http://schemas.microsoft.com/office/drawing/2014/main" id="{030B4263-7DB6-8F75-994C-1BDE6261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on (company) - Wikipedia">
            <a:extLst>
              <a:ext uri="{FF2B5EF4-FFF2-40B4-BE49-F238E27FC236}">
                <a16:creationId xmlns:a16="http://schemas.microsoft.com/office/drawing/2014/main" id="{E43037B4-813D-9FE9-9ECF-9AEF45451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38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2BABE3F-9728-9A4C-1D38-5D3D6398C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6016" b="16016"/>
          <a:stretch/>
        </p:blipFill>
        <p:spPr bwMode="auto">
          <a:xfrm>
            <a:off x="2548259" y="3780631"/>
            <a:ext cx="5596880" cy="28530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48450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ome - RACING">
            <a:extLst>
              <a:ext uri="{FF2B5EF4-FFF2-40B4-BE49-F238E27FC236}">
                <a16:creationId xmlns:a16="http://schemas.microsoft.com/office/drawing/2014/main" id="{9009FC56-DD1C-4FB9-A6CA-017E610D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86ED67F1-CBFB-4E5A-A706-69A7E5CD467E}"/>
              </a:ext>
            </a:extLst>
          </p:cNvPr>
          <p:cNvSpPr/>
          <p:nvPr/>
        </p:nvSpPr>
        <p:spPr bwMode="auto">
          <a:xfrm>
            <a:off x="9189094" y="6457938"/>
            <a:ext cx="1072983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08" charset="-128"/>
              <a:cs typeface="+mn-cs"/>
            </a:endParaRPr>
          </a:p>
        </p:txBody>
      </p:sp>
      <p:pic>
        <p:nvPicPr>
          <p:cNvPr id="3" name="Elemento grafico 2" descr="Bilancia della giustizia con riempimento a tinta unita">
            <a:extLst>
              <a:ext uri="{FF2B5EF4-FFF2-40B4-BE49-F238E27FC236}">
                <a16:creationId xmlns:a16="http://schemas.microsoft.com/office/drawing/2014/main" id="{C6D46114-B4E5-48DF-B45C-BDB937F97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8148" y="2640366"/>
            <a:ext cx="1140265" cy="1140265"/>
          </a:xfrm>
          <a:prstGeom prst="rect">
            <a:avLst/>
          </a:prstGeom>
        </p:spPr>
      </p:pic>
      <p:sp>
        <p:nvSpPr>
          <p:cNvPr id="36" name="Titolo 2">
            <a:extLst>
              <a:ext uri="{FF2B5EF4-FFF2-40B4-BE49-F238E27FC236}">
                <a16:creationId xmlns:a16="http://schemas.microsoft.com/office/drawing/2014/main" id="{2B4E255E-8357-4B1B-88C4-7194EE23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47" y="336063"/>
            <a:ext cx="8744534" cy="574096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kern="12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Domanda caso 3: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B3E608F-18BB-46F6-A5A3-3C0840C89D75}"/>
              </a:ext>
            </a:extLst>
          </p:cNvPr>
          <p:cNvSpPr txBox="1"/>
          <p:nvPr/>
        </p:nvSpPr>
        <p:spPr>
          <a:xfrm>
            <a:off x="1674292" y="2396762"/>
            <a:ext cx="8740265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è stata sottoscritta solo la polizza di RC Professionale, in caso di procedimento penale le spese legali sono coperte?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it-IT" altLang="it-IT" sz="1800" dirty="0">
                <a:solidFill>
                  <a:prstClr val="black"/>
                </a:solidFill>
                <a:latin typeface="Calibri"/>
              </a:rPr>
              <a:t>Si</a:t>
            </a: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</a:t>
            </a:r>
          </a:p>
          <a:p>
            <a:pPr marL="342900" marR="0" lvl="0" indent="-34290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 lo so</a:t>
            </a:r>
          </a:p>
          <a:p>
            <a:pPr marL="0" marR="0" lvl="0" indent="0" algn="l" defTabSz="986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 descr="Aon (company) - Wikipedia">
            <a:extLst>
              <a:ext uri="{FF2B5EF4-FFF2-40B4-BE49-F238E27FC236}">
                <a16:creationId xmlns:a16="http://schemas.microsoft.com/office/drawing/2014/main" id="{E3EF2863-1909-5613-0ADC-847283260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116" y="680496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4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CA5B3DD6-96A3-C14B-283B-9239AE8FF092}"/>
              </a:ext>
            </a:extLst>
          </p:cNvPr>
          <p:cNvSpPr txBox="1"/>
          <p:nvPr/>
        </p:nvSpPr>
        <p:spPr>
          <a:xfrm>
            <a:off x="1515318" y="649871"/>
            <a:ext cx="7662763" cy="671268"/>
          </a:xfrm>
          <a:prstGeom prst="rect">
            <a:avLst/>
          </a:prstGeom>
        </p:spPr>
        <p:txBody>
          <a:bodyPr vert="horz" lIns="91242" tIns="45621" rIns="91242" bIns="45621" rtlCol="0" anchor="b">
            <a:noAutofit/>
          </a:bodyPr>
          <a:lstStyle/>
          <a:p>
            <a:pPr algn="ctr" defTabSz="912401">
              <a:spcBef>
                <a:spcPct val="0"/>
              </a:spcBef>
              <a:spcAft>
                <a:spcPts val="600"/>
              </a:spcAft>
            </a:pPr>
            <a:r>
              <a:rPr lang="it-IT" sz="3600" b="1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Sinistrosità per categoria</a:t>
            </a:r>
          </a:p>
          <a:p>
            <a:pPr algn="ctr" defTabSz="912401">
              <a:spcBef>
                <a:spcPct val="0"/>
              </a:spcBef>
              <a:spcAft>
                <a:spcPts val="600"/>
              </a:spcAft>
            </a:pPr>
            <a:endParaRPr lang="it-IT" sz="3600" b="1" dirty="0">
              <a:solidFill>
                <a:srgbClr val="C00000"/>
              </a:solidFill>
              <a:latin typeface="Helvetica Now Text" panose="020B0504030202020204" pitchFamily="34" charset="0"/>
              <a:ea typeface="ＭＳ Ｐゴシック" pitchFamily="108" charset="-128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C411590-B016-2CA1-808D-1BCAC0445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836" y="1731163"/>
            <a:ext cx="5977909" cy="3593105"/>
          </a:xfrm>
          <a:prstGeom prst="rect">
            <a:avLst/>
          </a:prstGeom>
          <a:noFill/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3BD838A-2C62-FDE1-6986-7B5B6E50D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48" y="2624312"/>
            <a:ext cx="3455122" cy="1806806"/>
          </a:xfrm>
          <a:prstGeom prst="rect">
            <a:avLst/>
          </a:prstGeom>
        </p:spPr>
      </p:pic>
      <p:pic>
        <p:nvPicPr>
          <p:cNvPr id="14" name="Picture 2" descr="Aon (company) - Wikipedia">
            <a:extLst>
              <a:ext uri="{FF2B5EF4-FFF2-40B4-BE49-F238E27FC236}">
                <a16:creationId xmlns:a16="http://schemas.microsoft.com/office/drawing/2014/main" id="{D5E077AC-DFFA-B0FA-ADEC-6B3C42C60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88" y="680322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ome - RACING">
            <a:extLst>
              <a:ext uri="{FF2B5EF4-FFF2-40B4-BE49-F238E27FC236}">
                <a16:creationId xmlns:a16="http://schemas.microsoft.com/office/drawing/2014/main" id="{5F2F2007-23B5-B42A-6907-7E0E380F0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358" y="163942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257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997344-00EB-8128-2DE6-3CB27AB8E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85" y="301051"/>
            <a:ext cx="9132495" cy="671268"/>
          </a:xfrm>
        </p:spPr>
        <p:txBody>
          <a:bodyPr/>
          <a:lstStyle/>
          <a:p>
            <a:pPr algn="ctr"/>
            <a:r>
              <a:rPr lang="it-IT" sz="36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Importo richiesto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FCB9D9-8C32-555C-CB16-85FBE3A2C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4" y="2988543"/>
            <a:ext cx="3764746" cy="158417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F9C74C1-1928-D8D3-58CA-B21C3A370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490" y="1783391"/>
            <a:ext cx="6265676" cy="3994479"/>
          </a:xfrm>
          <a:prstGeom prst="rect">
            <a:avLst/>
          </a:prstGeom>
        </p:spPr>
      </p:pic>
      <p:pic>
        <p:nvPicPr>
          <p:cNvPr id="8" name="Picture 10" descr="Home - RACING">
            <a:extLst>
              <a:ext uri="{FF2B5EF4-FFF2-40B4-BE49-F238E27FC236}">
                <a16:creationId xmlns:a16="http://schemas.microsoft.com/office/drawing/2014/main" id="{F9AE5BD0-559D-0817-4AFA-A57ED3373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on (company) - Wikipedia">
            <a:extLst>
              <a:ext uri="{FF2B5EF4-FFF2-40B4-BE49-F238E27FC236}">
                <a16:creationId xmlns:a16="http://schemas.microsoft.com/office/drawing/2014/main" id="{FF44BA6B-21A0-6AD5-6CDC-C209C74B6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88" y="680322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202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Home - RACING">
            <a:extLst>
              <a:ext uri="{FF2B5EF4-FFF2-40B4-BE49-F238E27FC236}">
                <a16:creationId xmlns:a16="http://schemas.microsoft.com/office/drawing/2014/main" id="{7154A18B-E1C0-6034-95BF-467A65F18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8A5EB13-7ADE-CE8C-1137-45DEFA35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289" y="154566"/>
            <a:ext cx="7796819" cy="1107525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Analisi delle conseguenze che hanno portato alla denuncia della fattispecie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109374B-59AC-AD27-BAAD-31097E0CB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07" y="3132559"/>
            <a:ext cx="3528392" cy="19230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953E300-259A-A3BD-3CCE-9ADB7E784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5179" y="2124447"/>
            <a:ext cx="6374778" cy="3816424"/>
          </a:xfrm>
          <a:prstGeom prst="rect">
            <a:avLst/>
          </a:prstGeom>
        </p:spPr>
      </p:pic>
      <p:pic>
        <p:nvPicPr>
          <p:cNvPr id="10" name="Picture 2" descr="Aon (company) - Wikipedia">
            <a:extLst>
              <a:ext uri="{FF2B5EF4-FFF2-40B4-BE49-F238E27FC236}">
                <a16:creationId xmlns:a16="http://schemas.microsoft.com/office/drawing/2014/main" id="{3E5FF3A4-0EB0-D8CE-939E-CFA45E802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88" y="680322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09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8742DD-F09F-4CE5-7085-8062D120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3070" y="188925"/>
            <a:ext cx="3847260" cy="609108"/>
          </a:xfrm>
        </p:spPr>
        <p:txBody>
          <a:bodyPr>
            <a:noAutofit/>
          </a:bodyPr>
          <a:lstStyle/>
          <a:p>
            <a:pPr algn="ctr"/>
            <a:r>
              <a:rPr lang="it-IT" sz="36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Direzione Lavori</a:t>
            </a:r>
          </a:p>
        </p:txBody>
      </p:sp>
      <p:pic>
        <p:nvPicPr>
          <p:cNvPr id="5" name="Picture 10" descr="Home - RACING">
            <a:extLst>
              <a:ext uri="{FF2B5EF4-FFF2-40B4-BE49-F238E27FC236}">
                <a16:creationId xmlns:a16="http://schemas.microsoft.com/office/drawing/2014/main" id="{14BA9458-8BC0-D3E1-EA10-5CB87457C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on (company) - Wikipedia">
            <a:extLst>
              <a:ext uri="{FF2B5EF4-FFF2-40B4-BE49-F238E27FC236}">
                <a16:creationId xmlns:a16="http://schemas.microsoft.com/office/drawing/2014/main" id="{C2CF6FC1-BF1E-832D-AD92-F63A7605A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88" y="680322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1610478-9649-59A2-80FB-642162179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80" y="2844527"/>
            <a:ext cx="4108400" cy="155848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2E9126C-BBF8-6463-E956-7904F73CC1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647" y="2102811"/>
            <a:ext cx="6058134" cy="32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43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32434-E91E-762A-BAC1-EF5C2D95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672" y="180231"/>
            <a:ext cx="3518055" cy="576064"/>
          </a:xfrm>
        </p:spPr>
        <p:txBody>
          <a:bodyPr>
            <a:noAutofit/>
          </a:bodyPr>
          <a:lstStyle/>
          <a:p>
            <a:pPr algn="ctr"/>
            <a:r>
              <a:rPr lang="it-IT" sz="36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Progettazione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FAC5066-19ED-107D-81ED-99F830B9A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32" y="3060551"/>
            <a:ext cx="4243451" cy="128121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F51D94F-6413-FA08-7D56-D6D2A5DBB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19" y="2052440"/>
            <a:ext cx="5965194" cy="3168352"/>
          </a:xfrm>
          <a:prstGeom prst="rect">
            <a:avLst/>
          </a:prstGeom>
        </p:spPr>
      </p:pic>
      <p:pic>
        <p:nvPicPr>
          <p:cNvPr id="9" name="Picture 10" descr="Home - RACING">
            <a:extLst>
              <a:ext uri="{FF2B5EF4-FFF2-40B4-BE49-F238E27FC236}">
                <a16:creationId xmlns:a16="http://schemas.microsoft.com/office/drawing/2014/main" id="{0386BEB0-4569-A2DE-E229-98CA084BC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on (company) - Wikipedia">
            <a:extLst>
              <a:ext uri="{FF2B5EF4-FFF2-40B4-BE49-F238E27FC236}">
                <a16:creationId xmlns:a16="http://schemas.microsoft.com/office/drawing/2014/main" id="{EEEF6037-2037-457A-B1AD-108E6ED04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88" y="680322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017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D9135B-1B7D-4E80-2351-EE94FD92F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672" y="-1"/>
            <a:ext cx="3518055" cy="721234"/>
          </a:xfrm>
        </p:spPr>
        <p:txBody>
          <a:bodyPr>
            <a:normAutofit/>
          </a:bodyPr>
          <a:lstStyle/>
          <a:p>
            <a:pPr algn="ctr"/>
            <a:r>
              <a:rPr lang="it-IT" sz="3600" dirty="0">
                <a:solidFill>
                  <a:srgbClr val="C00000"/>
                </a:solidFill>
                <a:latin typeface="Helvetica Now Text" panose="020B0504030202020204" pitchFamily="34" charset="0"/>
                <a:ea typeface="ＭＳ Ｐゴシック" pitchFamily="108" charset="-128"/>
                <a:cs typeface="Arial" panose="020B0604020202020204" pitchFamily="34" charset="0"/>
              </a:rPr>
              <a:t>Sicurezza</a:t>
            </a:r>
            <a:endParaRPr lang="it-IT" sz="36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65D822B-9276-B129-2E94-BE6ED412C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0" y="3023533"/>
            <a:ext cx="3518055" cy="151419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116E1B6-6CDB-0CC2-FF51-7B6CECA9A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748" y="2124447"/>
            <a:ext cx="6842545" cy="3634348"/>
          </a:xfrm>
          <a:prstGeom prst="rect">
            <a:avLst/>
          </a:prstGeom>
        </p:spPr>
      </p:pic>
      <p:pic>
        <p:nvPicPr>
          <p:cNvPr id="12" name="Picture 10" descr="Home - RACING">
            <a:extLst>
              <a:ext uri="{FF2B5EF4-FFF2-40B4-BE49-F238E27FC236}">
                <a16:creationId xmlns:a16="http://schemas.microsoft.com/office/drawing/2014/main" id="{0F7E1A86-3F84-AE02-7234-E13282146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11" y="188925"/>
            <a:ext cx="1442467" cy="7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on (company) - Wikipedia">
            <a:extLst>
              <a:ext uri="{FF2B5EF4-FFF2-40B4-BE49-F238E27FC236}">
                <a16:creationId xmlns:a16="http://schemas.microsoft.com/office/drawing/2014/main" id="{B8B76519-2A0B-CC15-E6BC-25E7601C7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88" y="6803227"/>
            <a:ext cx="1124009" cy="4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328002"/>
      </p:ext>
    </p:extLst>
  </p:cSld>
  <p:clrMapOvr>
    <a:masterClrMapping/>
  </p:clrMapOvr>
</p:sld>
</file>

<file path=ppt/theme/theme1.xml><?xml version="1.0" encoding="utf-8"?>
<a:theme xmlns:a="http://schemas.openxmlformats.org/drawingml/2006/main" name="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9F53CE2D7DBE459C7D08481B313ECC" ma:contentTypeVersion="12" ma:contentTypeDescription="Create a new document." ma:contentTypeScope="" ma:versionID="44c7b9360e96a851387667e237339bd0">
  <xsd:schema xmlns:xsd="http://www.w3.org/2001/XMLSchema" xmlns:xs="http://www.w3.org/2001/XMLSchema" xmlns:p="http://schemas.microsoft.com/office/2006/metadata/properties" xmlns:ns3="05119bb1-5648-40fd-b287-1f01e1360d0e" xmlns:ns4="cadc9b7d-b1e2-48b5-906e-7cc465fe246e" targetNamespace="http://schemas.microsoft.com/office/2006/metadata/properties" ma:root="true" ma:fieldsID="adc40cfee4a6633c5d2a3032d0b7f7b1" ns3:_="" ns4:_="">
    <xsd:import namespace="05119bb1-5648-40fd-b287-1f01e1360d0e"/>
    <xsd:import namespace="cadc9b7d-b1e2-48b5-906e-7cc465fe246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119bb1-5648-40fd-b287-1f01e1360d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c9b7d-b1e2-48b5-906e-7cc465fe246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titus xmlns="http://schemas.titus.com/TitusProperties/">
  <TitusGUID xmlns="">b0d8d8f8-2747-4fb3-9171-e34537b1a4eb</TitusGUID>
  <TitusMetadata xmlns="">eyJucyI6Imh0dHA6XC9cL3d3dy50aXR1cy5jb21cL25zXC9BT04iLCJwcm9wcyI6W3sibiI6IkFvbkNsYXNzaWZpY2F0aW9uIiwidmFscyI6W3sidmFsdWUiOiJBRENfY2xhc3NfMjAwIn1dfSx7Im4iOiJBb25SZXN0cmljdGVkIiwidmFscyI6W119LHsibiI6IkFvblZpc3VhbE1hcmtpbmdzIiwidmFscyI6W119XX0=</TitusMetadata>
</titus>
</file>

<file path=customXml/itemProps1.xml><?xml version="1.0" encoding="utf-8"?>
<ds:datastoreItem xmlns:ds="http://schemas.openxmlformats.org/officeDocument/2006/customXml" ds:itemID="{BBC3DAD0-EAA1-4499-8BDF-80F8A3BA858A}">
  <ds:schemaRefs>
    <ds:schemaRef ds:uri="http://purl.org/dc/terms/"/>
    <ds:schemaRef ds:uri="05119bb1-5648-40fd-b287-1f01e1360d0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adc9b7d-b1e2-48b5-906e-7cc465fe246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16A9D4B-CD90-4A25-9F75-4A59600658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BD47D6-71C5-4E68-A2C6-D57BABE176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119bb1-5648-40fd-b287-1f01e1360d0e"/>
    <ds:schemaRef ds:uri="cadc9b7d-b1e2-48b5-906e-7cc465fe24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1BCF072-2B6E-4729-BC95-68627FCA91E6}">
  <ds:schemaRefs>
    <ds:schemaRef ds:uri="http://schemas.titus.com/TitusProperties/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16312</TotalTime>
  <Words>312</Words>
  <Application>Microsoft Office PowerPoint</Application>
  <PresentationFormat>Personalizzato</PresentationFormat>
  <Paragraphs>50</Paragraphs>
  <Slides>13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Helvetica Now Text</vt:lpstr>
      <vt:lpstr>9_Tema di Office</vt:lpstr>
      <vt:lpstr>Personalizza struttura</vt:lpstr>
      <vt:lpstr>Presentazione standard di PowerPoint</vt:lpstr>
      <vt:lpstr>Presentazione standard di PowerPoint</vt:lpstr>
      <vt:lpstr>Domanda caso 1:</vt:lpstr>
      <vt:lpstr>Presentazione standard di PowerPoint</vt:lpstr>
      <vt:lpstr>Domanda caso 2:</vt:lpstr>
      <vt:lpstr>Presentazione standard di PowerPoint</vt:lpstr>
      <vt:lpstr>Domanda caso 3:</vt:lpstr>
      <vt:lpstr>Presentazione standard di PowerPoint</vt:lpstr>
      <vt:lpstr>Importo richiesto</vt:lpstr>
      <vt:lpstr>Analisi delle conseguenze che hanno portato alla denuncia della fattispecie</vt:lpstr>
      <vt:lpstr>Direzione Lavori</vt:lpstr>
      <vt:lpstr>Progettazione </vt:lpstr>
      <vt:lpstr>Sicurezza</vt:lpstr>
    </vt:vector>
  </TitlesOfParts>
  <Company>AON SpA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Lorenzo Rulli</dc:creator>
  <cp:lastModifiedBy>Andreea Vasilica</cp:lastModifiedBy>
  <cp:revision>778</cp:revision>
  <cp:lastPrinted>2022-07-04T12:18:39Z</cp:lastPrinted>
  <dcterms:created xsi:type="dcterms:W3CDTF">2014-07-17T09:14:14Z</dcterms:created>
  <dcterms:modified xsi:type="dcterms:W3CDTF">2023-12-18T12:04:06Z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0x010100A49F53CE2D7DBE459C7D08481B313ECC</vt:lpwstr>
  </property>
  <property fmtid="{D5CDD505-2E9C-101B-9397-08002B2CF9AE}" pid="3" name="TitusGUID">
    <vt:lpwstr>b0d8d8f8-2747-4fb3-9171-e34537b1a4eb</vt:lpwstr>
  </property>
  <property fmtid="{D5CDD505-2E9C-101B-9397-08002B2CF9AE}" pid="4" name="AonClassification">
    <vt:lpwstr>ADC_class_200</vt:lpwstr>
  </property>
  <property fmtid="{D5CDD505-2E9C-101B-9397-08002B2CF9AE}" pid="5" name="MSIP_Label_9043f10a-881e-4653-a55e-02ca2cc829dc_Enabled">
    <vt:lpwstr>true</vt:lpwstr>
  </property>
  <property fmtid="{D5CDD505-2E9C-101B-9397-08002B2CF9AE}" pid="6" name="MSIP_Label_9043f10a-881e-4653-a55e-02ca2cc829dc_SetDate">
    <vt:lpwstr>2023-12-12T16:07:15Z</vt:lpwstr>
  </property>
  <property fmtid="{D5CDD505-2E9C-101B-9397-08002B2CF9AE}" pid="7" name="MSIP_Label_9043f10a-881e-4653-a55e-02ca2cc829dc_Method">
    <vt:lpwstr>Standard</vt:lpwstr>
  </property>
  <property fmtid="{D5CDD505-2E9C-101B-9397-08002B2CF9AE}" pid="8" name="MSIP_Label_9043f10a-881e-4653-a55e-02ca2cc829dc_Name">
    <vt:lpwstr>ADC_class_200</vt:lpwstr>
  </property>
  <property fmtid="{D5CDD505-2E9C-101B-9397-08002B2CF9AE}" pid="9" name="MSIP_Label_9043f10a-881e-4653-a55e-02ca2cc829dc_SiteId">
    <vt:lpwstr>94cfddbc-0627-494a-ad7a-29aea3aea832</vt:lpwstr>
  </property>
  <property fmtid="{D5CDD505-2E9C-101B-9397-08002B2CF9AE}" pid="10" name="MSIP_Label_9043f10a-881e-4653-a55e-02ca2cc829dc_ActionId">
    <vt:lpwstr>67f5d079-72a2-49b0-b8f2-11774a2af412</vt:lpwstr>
  </property>
  <property fmtid="{D5CDD505-2E9C-101B-9397-08002B2CF9AE}" pid="11" name="MSIP_Label_9043f10a-881e-4653-a55e-02ca2cc829dc_ContentBits">
    <vt:lpwstr>0</vt:lpwstr>
  </property>
</Properties>
</file>