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5"/>
  </p:notesMasterIdLst>
  <p:sldIdLst>
    <p:sldId id="415" r:id="rId2"/>
    <p:sldId id="406" r:id="rId3"/>
    <p:sldId id="596" r:id="rId4"/>
    <p:sldId id="443" r:id="rId5"/>
    <p:sldId id="444" r:id="rId6"/>
    <p:sldId id="611" r:id="rId7"/>
    <p:sldId id="423" r:id="rId8"/>
    <p:sldId id="424" r:id="rId9"/>
    <p:sldId id="601" r:id="rId10"/>
    <p:sldId id="426" r:id="rId11"/>
    <p:sldId id="427" r:id="rId12"/>
    <p:sldId id="602" r:id="rId13"/>
    <p:sldId id="428" r:id="rId14"/>
    <p:sldId id="612" r:id="rId15"/>
    <p:sldId id="429" r:id="rId16"/>
    <p:sldId id="613" r:id="rId17"/>
    <p:sldId id="431" r:id="rId18"/>
    <p:sldId id="614" r:id="rId19"/>
    <p:sldId id="615" r:id="rId20"/>
    <p:sldId id="616" r:id="rId21"/>
    <p:sldId id="419" r:id="rId22"/>
    <p:sldId id="617" r:id="rId23"/>
    <p:sldId id="434" r:id="rId24"/>
    <p:sldId id="619" r:id="rId25"/>
    <p:sldId id="435" r:id="rId26"/>
    <p:sldId id="436" r:id="rId27"/>
    <p:sldId id="620" r:id="rId28"/>
    <p:sldId id="437" r:id="rId29"/>
    <p:sldId id="621" r:id="rId30"/>
    <p:sldId id="438" r:id="rId31"/>
    <p:sldId id="622" r:id="rId32"/>
    <p:sldId id="440" r:id="rId33"/>
    <p:sldId id="623" r:id="rId34"/>
    <p:sldId id="624" r:id="rId35"/>
    <p:sldId id="625" r:id="rId36"/>
    <p:sldId id="626" r:id="rId37"/>
    <p:sldId id="627" r:id="rId38"/>
    <p:sldId id="630" r:id="rId39"/>
    <p:sldId id="631" r:id="rId40"/>
    <p:sldId id="632" r:id="rId41"/>
    <p:sldId id="441" r:id="rId42"/>
    <p:sldId id="442" r:id="rId43"/>
    <p:sldId id="633" r:id="rId44"/>
    <p:sldId id="445" r:id="rId45"/>
    <p:sldId id="446" r:id="rId46"/>
    <p:sldId id="634" r:id="rId47"/>
    <p:sldId id="635" r:id="rId48"/>
    <p:sldId id="636" r:id="rId49"/>
    <p:sldId id="447" r:id="rId50"/>
    <p:sldId id="448" r:id="rId51"/>
    <p:sldId id="449" r:id="rId52"/>
    <p:sldId id="450" r:id="rId53"/>
    <p:sldId id="452" r:id="rId54"/>
    <p:sldId id="453" r:id="rId55"/>
    <p:sldId id="454" r:id="rId56"/>
    <p:sldId id="637" r:id="rId57"/>
    <p:sldId id="456" r:id="rId58"/>
    <p:sldId id="638" r:id="rId59"/>
    <p:sldId id="459" r:id="rId60"/>
    <p:sldId id="458" r:id="rId61"/>
    <p:sldId id="641" r:id="rId62"/>
    <p:sldId id="642" r:id="rId63"/>
    <p:sldId id="457" r:id="rId64"/>
    <p:sldId id="643" r:id="rId65"/>
    <p:sldId id="460" r:id="rId66"/>
    <p:sldId id="462" r:id="rId67"/>
    <p:sldId id="644" r:id="rId68"/>
    <p:sldId id="645" r:id="rId69"/>
    <p:sldId id="646" r:id="rId70"/>
    <p:sldId id="647" r:id="rId71"/>
    <p:sldId id="648" r:id="rId72"/>
    <p:sldId id="463" r:id="rId73"/>
    <p:sldId id="464" r:id="rId74"/>
    <p:sldId id="649" r:id="rId75"/>
    <p:sldId id="650" r:id="rId76"/>
    <p:sldId id="651" r:id="rId77"/>
    <p:sldId id="652" r:id="rId78"/>
    <p:sldId id="461" r:id="rId79"/>
    <p:sldId id="653" r:id="rId80"/>
    <p:sldId id="654" r:id="rId81"/>
    <p:sldId id="466" r:id="rId82"/>
    <p:sldId id="655" r:id="rId83"/>
    <p:sldId id="467" r:id="rId84"/>
    <p:sldId id="468" r:id="rId85"/>
    <p:sldId id="469" r:id="rId86"/>
    <p:sldId id="656" r:id="rId87"/>
    <p:sldId id="657" r:id="rId88"/>
    <p:sldId id="470" r:id="rId89"/>
    <p:sldId id="658" r:id="rId90"/>
    <p:sldId id="471" r:id="rId91"/>
    <p:sldId id="659" r:id="rId92"/>
    <p:sldId id="472" r:id="rId93"/>
    <p:sldId id="660" r:id="rId94"/>
    <p:sldId id="473" r:id="rId95"/>
    <p:sldId id="661" r:id="rId96"/>
    <p:sldId id="474" r:id="rId97"/>
    <p:sldId id="662" r:id="rId98"/>
    <p:sldId id="603" r:id="rId99"/>
    <p:sldId id="663" r:id="rId100"/>
    <p:sldId id="475" r:id="rId101"/>
    <p:sldId id="476" r:id="rId102"/>
    <p:sldId id="477" r:id="rId103"/>
    <p:sldId id="664" r:id="rId104"/>
    <p:sldId id="604" r:id="rId105"/>
    <p:sldId id="478" r:id="rId106"/>
    <p:sldId id="479" r:id="rId107"/>
    <p:sldId id="480" r:id="rId108"/>
    <p:sldId id="481" r:id="rId109"/>
    <p:sldId id="482" r:id="rId110"/>
    <p:sldId id="483" r:id="rId111"/>
    <p:sldId id="484" r:id="rId112"/>
    <p:sldId id="485" r:id="rId113"/>
    <p:sldId id="486" r:id="rId114"/>
    <p:sldId id="487" r:id="rId115"/>
    <p:sldId id="489" r:id="rId116"/>
    <p:sldId id="488" r:id="rId117"/>
    <p:sldId id="490" r:id="rId118"/>
    <p:sldId id="597" r:id="rId119"/>
    <p:sldId id="492" r:id="rId120"/>
    <p:sldId id="493" r:id="rId121"/>
    <p:sldId id="494" r:id="rId122"/>
    <p:sldId id="496" r:id="rId123"/>
    <p:sldId id="497" r:id="rId124"/>
    <p:sldId id="598" r:id="rId125"/>
    <p:sldId id="495" r:id="rId126"/>
    <p:sldId id="599" r:id="rId127"/>
    <p:sldId id="498" r:id="rId128"/>
    <p:sldId id="499" r:id="rId129"/>
    <p:sldId id="500" r:id="rId130"/>
    <p:sldId id="501" r:id="rId131"/>
    <p:sldId id="502" r:id="rId132"/>
    <p:sldId id="503" r:id="rId133"/>
    <p:sldId id="600" r:id="rId134"/>
    <p:sldId id="605" r:id="rId135"/>
    <p:sldId id="505" r:id="rId136"/>
    <p:sldId id="506" r:id="rId137"/>
    <p:sldId id="504" r:id="rId138"/>
    <p:sldId id="510" r:id="rId139"/>
    <p:sldId id="509" r:id="rId140"/>
    <p:sldId id="508" r:id="rId141"/>
    <p:sldId id="507" r:id="rId142"/>
    <p:sldId id="511" r:id="rId143"/>
    <p:sldId id="512" r:id="rId144"/>
    <p:sldId id="513" r:id="rId145"/>
    <p:sldId id="514" r:id="rId146"/>
    <p:sldId id="515" r:id="rId147"/>
    <p:sldId id="517" r:id="rId148"/>
    <p:sldId id="518" r:id="rId149"/>
    <p:sldId id="519" r:id="rId150"/>
    <p:sldId id="520" r:id="rId151"/>
    <p:sldId id="525" r:id="rId152"/>
    <p:sldId id="521" r:id="rId153"/>
    <p:sldId id="522" r:id="rId154"/>
    <p:sldId id="523" r:id="rId155"/>
    <p:sldId id="669" r:id="rId156"/>
    <p:sldId id="670" r:id="rId157"/>
    <p:sldId id="524" r:id="rId158"/>
    <p:sldId id="526" r:id="rId159"/>
    <p:sldId id="527" r:id="rId160"/>
    <p:sldId id="528" r:id="rId161"/>
    <p:sldId id="529" r:id="rId162"/>
    <p:sldId id="530" r:id="rId163"/>
    <p:sldId id="531" r:id="rId164"/>
    <p:sldId id="533" r:id="rId165"/>
    <p:sldId id="534" r:id="rId166"/>
    <p:sldId id="535" r:id="rId167"/>
    <p:sldId id="532" r:id="rId168"/>
    <p:sldId id="537" r:id="rId169"/>
    <p:sldId id="536" r:id="rId170"/>
    <p:sldId id="538" r:id="rId171"/>
    <p:sldId id="539" r:id="rId172"/>
    <p:sldId id="540" r:id="rId173"/>
    <p:sldId id="541" r:id="rId174"/>
    <p:sldId id="542" r:id="rId175"/>
    <p:sldId id="543" r:id="rId176"/>
    <p:sldId id="544" r:id="rId177"/>
    <p:sldId id="546" r:id="rId178"/>
    <p:sldId id="547" r:id="rId179"/>
    <p:sldId id="548" r:id="rId180"/>
    <p:sldId id="549" r:id="rId181"/>
    <p:sldId id="545" r:id="rId182"/>
    <p:sldId id="550" r:id="rId183"/>
    <p:sldId id="551" r:id="rId184"/>
    <p:sldId id="552" r:id="rId185"/>
    <p:sldId id="553" r:id="rId186"/>
    <p:sldId id="554" r:id="rId187"/>
    <p:sldId id="555" r:id="rId188"/>
    <p:sldId id="556" r:id="rId189"/>
    <p:sldId id="557" r:id="rId190"/>
    <p:sldId id="558" r:id="rId191"/>
    <p:sldId id="559" r:id="rId192"/>
    <p:sldId id="560" r:id="rId193"/>
    <p:sldId id="561" r:id="rId194"/>
    <p:sldId id="668" r:id="rId195"/>
    <p:sldId id="667" r:id="rId196"/>
    <p:sldId id="562" r:id="rId197"/>
    <p:sldId id="563" r:id="rId198"/>
    <p:sldId id="606" r:id="rId199"/>
    <p:sldId id="564" r:id="rId200"/>
    <p:sldId id="565" r:id="rId201"/>
    <p:sldId id="566" r:id="rId202"/>
    <p:sldId id="607" r:id="rId203"/>
    <p:sldId id="567" r:id="rId204"/>
    <p:sldId id="568" r:id="rId205"/>
    <p:sldId id="569" r:id="rId206"/>
    <p:sldId id="571" r:id="rId207"/>
    <p:sldId id="608" r:id="rId208"/>
    <p:sldId id="570" r:id="rId209"/>
    <p:sldId id="572" r:id="rId210"/>
    <p:sldId id="573" r:id="rId211"/>
    <p:sldId id="574" r:id="rId212"/>
    <p:sldId id="575" r:id="rId213"/>
    <p:sldId id="576" r:id="rId214"/>
    <p:sldId id="609" r:id="rId215"/>
    <p:sldId id="577" r:id="rId216"/>
    <p:sldId id="579" r:id="rId217"/>
    <p:sldId id="610" r:id="rId218"/>
    <p:sldId id="578" r:id="rId219"/>
    <p:sldId id="580" r:id="rId220"/>
    <p:sldId id="584" r:id="rId221"/>
    <p:sldId id="585" r:id="rId222"/>
    <p:sldId id="586" r:id="rId223"/>
    <p:sldId id="587" r:id="rId224"/>
    <p:sldId id="588" r:id="rId225"/>
    <p:sldId id="589" r:id="rId226"/>
    <p:sldId id="590" r:id="rId227"/>
    <p:sldId id="665" r:id="rId228"/>
    <p:sldId id="591" r:id="rId229"/>
    <p:sldId id="666" r:id="rId230"/>
    <p:sldId id="592" r:id="rId231"/>
    <p:sldId id="593" r:id="rId232"/>
    <p:sldId id="594" r:id="rId233"/>
    <p:sldId id="595" r:id="rId234"/>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74" autoAdjust="0"/>
    <p:restoredTop sz="94648" autoAdjust="0"/>
  </p:normalViewPr>
  <p:slideViewPr>
    <p:cSldViewPr>
      <p:cViewPr varScale="1">
        <p:scale>
          <a:sx n="59" d="100"/>
          <a:sy n="59" d="100"/>
        </p:scale>
        <p:origin x="84" y="210"/>
      </p:cViewPr>
      <p:guideLst>
        <p:guide orient="horz" pos="2880"/>
        <p:guide pos="2160"/>
      </p:guideLst>
    </p:cSldViewPr>
  </p:slideViewPr>
  <p:outlineViewPr>
    <p:cViewPr>
      <p:scale>
        <a:sx n="33" d="100"/>
        <a:sy n="33" d="100"/>
      </p:scale>
      <p:origin x="0" y="-2572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D0EAAAAE-451A-144B-A596-514C9BA859DF}" type="datetimeFigureOut">
              <a:rPr lang="it-IT" smtClean="0"/>
              <a:t>28/02/2020</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C3751B8-D9D8-B14A-A55C-8331BA95AEFE}" type="slidenum">
              <a:rPr lang="it-IT" smtClean="0"/>
              <a:t>‹N›</a:t>
            </a:fld>
            <a:endParaRPr lang="it-IT"/>
          </a:p>
        </p:txBody>
      </p:sp>
    </p:spTree>
    <p:extLst>
      <p:ext uri="{BB962C8B-B14F-4D97-AF65-F5344CB8AC3E}">
        <p14:creationId xmlns:p14="http://schemas.microsoft.com/office/powerpoint/2010/main" val="128675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2</a:t>
            </a:fld>
            <a:endParaRPr lang="it-IT"/>
          </a:p>
        </p:txBody>
      </p:sp>
    </p:spTree>
    <p:extLst>
      <p:ext uri="{BB962C8B-B14F-4D97-AF65-F5344CB8AC3E}">
        <p14:creationId xmlns:p14="http://schemas.microsoft.com/office/powerpoint/2010/main" val="353052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3</a:t>
            </a:fld>
            <a:endParaRPr lang="it-IT"/>
          </a:p>
        </p:txBody>
      </p:sp>
    </p:spTree>
    <p:extLst>
      <p:ext uri="{BB962C8B-B14F-4D97-AF65-F5344CB8AC3E}">
        <p14:creationId xmlns:p14="http://schemas.microsoft.com/office/powerpoint/2010/main" val="213309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Parte I Titolo IV: Modalità di affidamento Parte II Titolo VI: Appalto settori speciali e Concorsi di Progettazione e di Idee Parte III e Parte IV Concessioni e </a:t>
            </a:r>
            <a:r>
              <a:rPr lang="it-IT" dirty="0" err="1"/>
              <a:t>partnariato</a:t>
            </a:r>
            <a:r>
              <a:rPr lang="it-IT" dirty="0"/>
              <a:t> pubblico privato</a:t>
            </a:r>
          </a:p>
        </p:txBody>
      </p:sp>
      <p:sp>
        <p:nvSpPr>
          <p:cNvPr id="4" name="Segnaposto numero diapositiva 3"/>
          <p:cNvSpPr>
            <a:spLocks noGrp="1"/>
          </p:cNvSpPr>
          <p:nvPr>
            <p:ph type="sldNum" sz="quarter" idx="5"/>
          </p:nvPr>
        </p:nvSpPr>
        <p:spPr/>
        <p:txBody>
          <a:bodyPr/>
          <a:lstStyle/>
          <a:p>
            <a:fld id="{CC3751B8-D9D8-B14A-A55C-8331BA95AEFE}" type="slidenum">
              <a:rPr lang="it-IT" smtClean="0"/>
              <a:t>18</a:t>
            </a:fld>
            <a:endParaRPr lang="it-IT"/>
          </a:p>
        </p:txBody>
      </p:sp>
    </p:spTree>
    <p:extLst>
      <p:ext uri="{BB962C8B-B14F-4D97-AF65-F5344CB8AC3E}">
        <p14:creationId xmlns:p14="http://schemas.microsoft.com/office/powerpoint/2010/main" val="408331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1" kern="1200" dirty="0">
                <a:solidFill>
                  <a:schemeClr val="tx1"/>
                </a:solidFill>
                <a:effectLst/>
                <a:latin typeface="+mn-lt"/>
                <a:ea typeface="+mn-ea"/>
                <a:cs typeface="+mn-cs"/>
              </a:rPr>
              <a:t>(1) </a:t>
            </a:r>
            <a:r>
              <a:rPr lang="it-IT" sz="1200" b="0" i="0" kern="1200" dirty="0">
                <a:solidFill>
                  <a:schemeClr val="tx1"/>
                </a:solidFill>
                <a:effectLst/>
                <a:latin typeface="+mn-lt"/>
                <a:ea typeface="+mn-ea"/>
                <a:cs typeface="+mn-cs"/>
              </a:rPr>
              <a:t>Per i contratti relativi ai lavori, le variazioni di prezzo in aumento o in diminuzione possono essere valutate, sulla base dei prezzari, solo per l’eccedenza rispetto al dieci per cento rispetto al prezzo originario e comunque in misura pari alla metà.</a:t>
            </a:r>
            <a:endParaRPr lang="it-IT"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25</a:t>
            </a:fld>
            <a:endParaRPr lang="it-IT"/>
          </a:p>
        </p:txBody>
      </p:sp>
    </p:spTree>
    <p:extLst>
      <p:ext uri="{BB962C8B-B14F-4D97-AF65-F5344CB8AC3E}">
        <p14:creationId xmlns:p14="http://schemas.microsoft.com/office/powerpoint/2010/main" val="3749096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800" b="0" i="0" kern="1200" dirty="0">
                <a:solidFill>
                  <a:schemeClr val="tx1"/>
                </a:solidFill>
                <a:effectLst/>
                <a:latin typeface="+mn-lt"/>
                <a:ea typeface="+mn-ea"/>
                <a:cs typeface="+mn-cs"/>
              </a:rPr>
              <a:t>(1) - acquisto da parte dell’ente di beni, strumentazioni e tecnologie funzionali a progetti di innovazione anche per il progressivo uso del BIM (2) - </a:t>
            </a:r>
            <a:r>
              <a:rPr lang="it-IT" sz="800" b="0" i="1" dirty="0"/>
              <a:t>spese di carattere strumentale sostenute dalle amministrazioni aggiudicatrici in relazione all’intervento e le spese strumentali, incluse quelle per sopralluoghi, riguardanti le attività finalizzate alla stesura del piano generale degli interventi del sistema accentrato delle manutenzioni </a:t>
            </a:r>
            <a:endParaRPr lang="it-IT" sz="800" b="0"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26</a:t>
            </a:fld>
            <a:endParaRPr lang="it-IT"/>
          </a:p>
        </p:txBody>
      </p:sp>
    </p:spTree>
    <p:extLst>
      <p:ext uri="{BB962C8B-B14F-4D97-AF65-F5344CB8AC3E}">
        <p14:creationId xmlns:p14="http://schemas.microsoft.com/office/powerpoint/2010/main" val="2935770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800" b="0" i="1" kern="1200" dirty="0">
                <a:solidFill>
                  <a:schemeClr val="tx1"/>
                </a:solidFill>
                <a:effectLst/>
                <a:latin typeface="+mn-lt"/>
                <a:ea typeface="+mn-ea"/>
                <a:cs typeface="+mn-cs"/>
              </a:rPr>
              <a:t>(1) </a:t>
            </a:r>
            <a:r>
              <a:rPr lang="it-IT" sz="800" b="0" i="0" kern="1200" dirty="0">
                <a:solidFill>
                  <a:schemeClr val="tx1"/>
                </a:solidFill>
                <a:effectLst/>
                <a:latin typeface="+mn-lt"/>
                <a:ea typeface="+mn-ea"/>
                <a:cs typeface="+mn-cs"/>
              </a:rPr>
              <a:t>- acquisto da parte dell’ente di beni, strumentazioni e tecnologie funzionali a progetti di innovazione anche per il progressivo uso del BIM (2) - </a:t>
            </a:r>
            <a:r>
              <a:rPr lang="it-IT" sz="800" b="0" i="1" dirty="0"/>
              <a:t>spese di carattere strumentale sostenute dalle amministrazioni aggiudicatrici in relazione all’intervento e le spese strumentali, incluse quelle per sopralluoghi, riguardanti le attività finalizzate alla stesura del piano generale degli interventi del sistema accentrato delle manutenzioni </a:t>
            </a:r>
            <a:endParaRPr lang="it-IT" sz="800" b="0" dirty="0"/>
          </a:p>
        </p:txBody>
      </p:sp>
      <p:sp>
        <p:nvSpPr>
          <p:cNvPr id="4" name="Segnaposto numero diapositiva 3"/>
          <p:cNvSpPr>
            <a:spLocks noGrp="1"/>
          </p:cNvSpPr>
          <p:nvPr>
            <p:ph type="sldNum" sz="quarter" idx="5"/>
          </p:nvPr>
        </p:nvSpPr>
        <p:spPr/>
        <p:txBody>
          <a:bodyPr/>
          <a:lstStyle/>
          <a:p>
            <a:fld id="{CC3751B8-D9D8-B14A-A55C-8331BA95AEFE}" type="slidenum">
              <a:rPr lang="it-IT" smtClean="0"/>
              <a:t>27</a:t>
            </a:fld>
            <a:endParaRPr lang="it-IT"/>
          </a:p>
        </p:txBody>
      </p:sp>
    </p:spTree>
    <p:extLst>
      <p:ext uri="{BB962C8B-B14F-4D97-AF65-F5344CB8AC3E}">
        <p14:creationId xmlns:p14="http://schemas.microsoft.com/office/powerpoint/2010/main" val="3359900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32</a:t>
            </a:fld>
            <a:endParaRPr lang="it-IT"/>
          </a:p>
        </p:txBody>
      </p:sp>
    </p:spTree>
    <p:extLst>
      <p:ext uri="{BB962C8B-B14F-4D97-AF65-F5344CB8AC3E}">
        <p14:creationId xmlns:p14="http://schemas.microsoft.com/office/powerpoint/2010/main" val="1093984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33</a:t>
            </a:fld>
            <a:endParaRPr lang="it-IT"/>
          </a:p>
        </p:txBody>
      </p:sp>
    </p:spTree>
    <p:extLst>
      <p:ext uri="{BB962C8B-B14F-4D97-AF65-F5344CB8AC3E}">
        <p14:creationId xmlns:p14="http://schemas.microsoft.com/office/powerpoint/2010/main" val="2423851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34</a:t>
            </a:fld>
            <a:endParaRPr lang="it-IT"/>
          </a:p>
        </p:txBody>
      </p:sp>
    </p:spTree>
    <p:extLst>
      <p:ext uri="{BB962C8B-B14F-4D97-AF65-F5344CB8AC3E}">
        <p14:creationId xmlns:p14="http://schemas.microsoft.com/office/powerpoint/2010/main" val="788031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35</a:t>
            </a:fld>
            <a:endParaRPr lang="it-IT"/>
          </a:p>
        </p:txBody>
      </p:sp>
    </p:spTree>
    <p:extLst>
      <p:ext uri="{BB962C8B-B14F-4D97-AF65-F5344CB8AC3E}">
        <p14:creationId xmlns:p14="http://schemas.microsoft.com/office/powerpoint/2010/main" val="2567308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36</a:t>
            </a:fld>
            <a:endParaRPr lang="it-IT"/>
          </a:p>
        </p:txBody>
      </p:sp>
    </p:spTree>
    <p:extLst>
      <p:ext uri="{BB962C8B-B14F-4D97-AF65-F5344CB8AC3E}">
        <p14:creationId xmlns:p14="http://schemas.microsoft.com/office/powerpoint/2010/main" val="140830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37</a:t>
            </a:fld>
            <a:endParaRPr lang="it-IT"/>
          </a:p>
        </p:txBody>
      </p:sp>
    </p:spTree>
    <p:extLst>
      <p:ext uri="{BB962C8B-B14F-4D97-AF65-F5344CB8AC3E}">
        <p14:creationId xmlns:p14="http://schemas.microsoft.com/office/powerpoint/2010/main" val="228864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38</a:t>
            </a:fld>
            <a:endParaRPr lang="it-IT"/>
          </a:p>
        </p:txBody>
      </p:sp>
    </p:spTree>
    <p:extLst>
      <p:ext uri="{BB962C8B-B14F-4D97-AF65-F5344CB8AC3E}">
        <p14:creationId xmlns:p14="http://schemas.microsoft.com/office/powerpoint/2010/main" val="449865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39</a:t>
            </a:fld>
            <a:endParaRPr lang="it-IT"/>
          </a:p>
        </p:txBody>
      </p:sp>
    </p:spTree>
    <p:extLst>
      <p:ext uri="{BB962C8B-B14F-4D97-AF65-F5344CB8AC3E}">
        <p14:creationId xmlns:p14="http://schemas.microsoft.com/office/powerpoint/2010/main" val="16990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Oneri per rimedi alternativi alla tutela  giurisprudenziale</a:t>
            </a:r>
          </a:p>
        </p:txBody>
      </p:sp>
      <p:sp>
        <p:nvSpPr>
          <p:cNvPr id="4" name="Segnaposto numero diapositiva 3"/>
          <p:cNvSpPr>
            <a:spLocks noGrp="1"/>
          </p:cNvSpPr>
          <p:nvPr>
            <p:ph type="sldNum" sz="quarter" idx="5"/>
          </p:nvPr>
        </p:nvSpPr>
        <p:spPr/>
        <p:txBody>
          <a:bodyPr/>
          <a:lstStyle/>
          <a:p>
            <a:fld id="{CC3751B8-D9D8-B14A-A55C-8331BA95AEFE}" type="slidenum">
              <a:rPr lang="it-IT" smtClean="0"/>
              <a:t>40</a:t>
            </a:fld>
            <a:endParaRPr lang="it-IT"/>
          </a:p>
        </p:txBody>
      </p:sp>
    </p:spTree>
    <p:extLst>
      <p:ext uri="{BB962C8B-B14F-4D97-AF65-F5344CB8AC3E}">
        <p14:creationId xmlns:p14="http://schemas.microsoft.com/office/powerpoint/2010/main" val="2103056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(1) - </a:t>
            </a:r>
            <a:r>
              <a:rPr lang="it-IT" sz="1200" b="1" i="0" kern="1200" dirty="0">
                <a:solidFill>
                  <a:schemeClr val="tx1"/>
                </a:solidFill>
                <a:effectLst/>
                <a:latin typeface="+mn-lt"/>
                <a:ea typeface="+mn-ea"/>
                <a:cs typeface="+mn-cs"/>
              </a:rPr>
              <a:t> </a:t>
            </a:r>
            <a:r>
              <a:rPr lang="it-IT" sz="1200" kern="1200" dirty="0">
                <a:solidFill>
                  <a:schemeClr val="tx1"/>
                </a:solidFill>
                <a:latin typeface="+mn-lt"/>
                <a:ea typeface="+mn-ea"/>
                <a:cs typeface="+mn-cs"/>
              </a:rPr>
              <a:t>Procedimento di verifica di assoggettabilità a VIA             </a:t>
            </a:r>
            <a:r>
              <a:rPr lang="it-IT" dirty="0"/>
              <a:t>(2) - Autorizzazione paesaggistica</a:t>
            </a:r>
          </a:p>
        </p:txBody>
      </p:sp>
      <p:sp>
        <p:nvSpPr>
          <p:cNvPr id="4" name="Segnaposto numero diapositiva 3"/>
          <p:cNvSpPr>
            <a:spLocks noGrp="1"/>
          </p:cNvSpPr>
          <p:nvPr>
            <p:ph type="sldNum" sz="quarter" idx="5"/>
          </p:nvPr>
        </p:nvSpPr>
        <p:spPr/>
        <p:txBody>
          <a:bodyPr/>
          <a:lstStyle/>
          <a:p>
            <a:fld id="{CC3751B8-D9D8-B14A-A55C-8331BA95AEFE}" type="slidenum">
              <a:rPr lang="it-IT" smtClean="0"/>
              <a:t>59</a:t>
            </a:fld>
            <a:endParaRPr lang="it-IT"/>
          </a:p>
        </p:txBody>
      </p:sp>
    </p:spTree>
    <p:extLst>
      <p:ext uri="{BB962C8B-B14F-4D97-AF65-F5344CB8AC3E}">
        <p14:creationId xmlns:p14="http://schemas.microsoft.com/office/powerpoint/2010/main" val="3234242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Diapositiva titolo">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r>
              <a:rPr lang="it-IT"/>
              <a:t>Fare clic per modificare stile</a:t>
            </a:r>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r>
              <a:rPr lang="it-IT"/>
              <a:t>Fare clic per modificare lo stile del sottotitolo dello schema</a:t>
            </a:r>
            <a:endParaRPr/>
          </a:p>
        </p:txBody>
      </p:sp>
      <p:sp>
        <p:nvSpPr>
          <p:cNvPr id="4" name="Holder 4"/>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121A0DB-9FE0-9845-B59D-1C34C075863B}" type="datetime1">
              <a:rPr lang="it-IT" smtClean="0"/>
              <a:t>28/02/2020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type="body" idx="1"/>
          </p:nvPr>
        </p:nvSpPr>
        <p:spPr/>
        <p:txBody>
          <a:bodyPr lIns="0" tIns="0" rIns="0" bIns="0"/>
          <a:lstStyle>
            <a:lvl1pPr>
              <a:defRPr/>
            </a:lvl1pPr>
          </a:lstStyle>
          <a:p>
            <a:pPr lvl="0"/>
            <a:r>
              <a:rPr lang="it-IT"/>
              <a:t>Fare clic per modificare gli stili del testo dello schema</a:t>
            </a:r>
          </a:p>
        </p:txBody>
      </p:sp>
      <p:sp>
        <p:nvSpPr>
          <p:cNvPr id="4" name="Holder 4"/>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6E75BAF-7BBE-DB4D-A30F-6005E29049B2}" type="datetime1">
              <a:rPr lang="it-IT" smtClean="0"/>
              <a:t>28/02/2020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Due contenuti">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pPr lvl="0"/>
            <a:r>
              <a:rPr lang="it-IT"/>
              <a:t>Fare clic per modificare gli stili del testo dello schema</a:t>
            </a: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pPr lvl="0"/>
            <a:r>
              <a:rPr lang="it-IT"/>
              <a:t>Fare clic per modificare gli stili del testo dello schema</a:t>
            </a:r>
          </a:p>
        </p:txBody>
      </p:sp>
      <p:sp>
        <p:nvSpPr>
          <p:cNvPr id="5" name="Holder 5"/>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B4F2568-491E-D244-86A2-EB0EAF8F3A0C}" type="datetime1">
              <a:rPr lang="it-IT" smtClean="0"/>
              <a:t>28/02/2020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Solo titolo">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1234439"/>
          </a:xfrm>
          <a:custGeom>
            <a:avLst/>
            <a:gdLst/>
            <a:ahLst/>
            <a:cxnLst/>
            <a:rect l="l" t="t" r="r" b="b"/>
            <a:pathLst>
              <a:path w="9144000" h="1234439">
                <a:moveTo>
                  <a:pt x="0" y="1234439"/>
                </a:moveTo>
                <a:lnTo>
                  <a:pt x="9144000" y="1234439"/>
                </a:lnTo>
                <a:lnTo>
                  <a:pt x="9144000" y="0"/>
                </a:lnTo>
                <a:lnTo>
                  <a:pt x="0" y="0"/>
                </a:lnTo>
                <a:lnTo>
                  <a:pt x="0" y="1234439"/>
                </a:lnTo>
                <a:close/>
              </a:path>
            </a:pathLst>
          </a:custGeom>
          <a:solidFill>
            <a:srgbClr val="1F497D"/>
          </a:solidFill>
        </p:spPr>
        <p:txBody>
          <a:bodyPr wrap="square" lIns="0" tIns="0" rIns="0" bIns="0" rtlCol="0">
            <a:spAutoFit/>
          </a:bodyPr>
          <a:lstStyle/>
          <a:p>
            <a:endParaRPr/>
          </a:p>
        </p:txBody>
      </p:sp>
      <p:sp>
        <p:nvSpPr>
          <p:cNvPr id="17" name="bk object 17"/>
          <p:cNvSpPr/>
          <p:nvPr/>
        </p:nvSpPr>
        <p:spPr>
          <a:xfrm>
            <a:off x="0" y="1554480"/>
            <a:ext cx="9144000" cy="5303519"/>
          </a:xfrm>
          <a:custGeom>
            <a:avLst/>
            <a:gdLst/>
            <a:ahLst/>
            <a:cxnLst/>
            <a:rect l="l" t="t" r="r" b="b"/>
            <a:pathLst>
              <a:path w="9144000" h="5303519">
                <a:moveTo>
                  <a:pt x="0" y="5303519"/>
                </a:moveTo>
                <a:lnTo>
                  <a:pt x="9144000" y="5303519"/>
                </a:lnTo>
                <a:lnTo>
                  <a:pt x="9144000" y="0"/>
                </a:lnTo>
                <a:lnTo>
                  <a:pt x="0" y="0"/>
                </a:lnTo>
                <a:lnTo>
                  <a:pt x="0" y="5303519"/>
                </a:lnTo>
                <a:close/>
              </a:path>
            </a:pathLst>
          </a:custGeom>
          <a:solidFill>
            <a:srgbClr val="1F497D"/>
          </a:solidFill>
        </p:spPr>
        <p:txBody>
          <a:bodyPr wrap="square" lIns="0" tIns="0" rIns="0" bIns="0" rtlCol="0">
            <a:spAutoFit/>
          </a:bodyPr>
          <a:lstStyle/>
          <a:p>
            <a:endParaRPr/>
          </a:p>
        </p:txBody>
      </p:sp>
      <p:sp>
        <p:nvSpPr>
          <p:cNvPr id="18" name="bk object 18"/>
          <p:cNvSpPr/>
          <p:nvPr/>
        </p:nvSpPr>
        <p:spPr>
          <a:xfrm>
            <a:off x="0" y="1234439"/>
            <a:ext cx="9144000" cy="320039"/>
          </a:xfrm>
          <a:custGeom>
            <a:avLst/>
            <a:gdLst/>
            <a:ahLst/>
            <a:cxnLst/>
            <a:rect l="l" t="t" r="r" b="b"/>
            <a:pathLst>
              <a:path w="9144000" h="320039">
                <a:moveTo>
                  <a:pt x="0" y="320039"/>
                </a:moveTo>
                <a:lnTo>
                  <a:pt x="9144000" y="320039"/>
                </a:lnTo>
                <a:lnTo>
                  <a:pt x="9144000" y="0"/>
                </a:lnTo>
                <a:lnTo>
                  <a:pt x="0" y="0"/>
                </a:lnTo>
                <a:lnTo>
                  <a:pt x="0" y="320039"/>
                </a:lnTo>
                <a:close/>
              </a:path>
            </a:pathLst>
          </a:custGeom>
          <a:solidFill>
            <a:srgbClr val="FFFFFF"/>
          </a:solidFill>
        </p:spPr>
        <p:txBody>
          <a:bodyPr wrap="square" lIns="0" tIns="0" rIns="0" bIns="0" rtlCol="0">
            <a:spAutoFit/>
          </a:bodyPr>
          <a:lstStyle/>
          <a:p>
            <a:endParaRPr/>
          </a:p>
        </p:txBody>
      </p:sp>
      <p:sp>
        <p:nvSpPr>
          <p:cNvPr id="19" name="bk object 19"/>
          <p:cNvSpPr/>
          <p:nvPr/>
        </p:nvSpPr>
        <p:spPr>
          <a:xfrm>
            <a:off x="0" y="1280160"/>
            <a:ext cx="533400" cy="228600"/>
          </a:xfrm>
          <a:custGeom>
            <a:avLst/>
            <a:gdLst/>
            <a:ahLst/>
            <a:cxnLst/>
            <a:rect l="l" t="t" r="r" b="b"/>
            <a:pathLst>
              <a:path w="533400" h="228600">
                <a:moveTo>
                  <a:pt x="0" y="228600"/>
                </a:moveTo>
                <a:lnTo>
                  <a:pt x="533400" y="228600"/>
                </a:lnTo>
                <a:lnTo>
                  <a:pt x="533400" y="0"/>
                </a:lnTo>
                <a:lnTo>
                  <a:pt x="0" y="0"/>
                </a:lnTo>
                <a:lnTo>
                  <a:pt x="0" y="228600"/>
                </a:lnTo>
                <a:close/>
              </a:path>
            </a:pathLst>
          </a:custGeom>
          <a:solidFill>
            <a:srgbClr val="C0504D"/>
          </a:solidFill>
        </p:spPr>
        <p:txBody>
          <a:bodyPr wrap="square" lIns="0" tIns="0" rIns="0" bIns="0" rtlCol="0">
            <a:spAutoFit/>
          </a:bodyPr>
          <a:lstStyle/>
          <a:p>
            <a:endParaRPr/>
          </a:p>
        </p:txBody>
      </p:sp>
      <p:sp>
        <p:nvSpPr>
          <p:cNvPr id="20" name="bk object 20"/>
          <p:cNvSpPr/>
          <p:nvPr/>
        </p:nvSpPr>
        <p:spPr>
          <a:xfrm>
            <a:off x="590550" y="1280160"/>
            <a:ext cx="8553450" cy="228600"/>
          </a:xfrm>
          <a:custGeom>
            <a:avLst/>
            <a:gdLst/>
            <a:ahLst/>
            <a:cxnLst/>
            <a:rect l="l" t="t" r="r" b="b"/>
            <a:pathLst>
              <a:path w="8553450" h="228600">
                <a:moveTo>
                  <a:pt x="0" y="228600"/>
                </a:moveTo>
                <a:lnTo>
                  <a:pt x="8553450" y="228600"/>
                </a:lnTo>
                <a:lnTo>
                  <a:pt x="8553450" y="0"/>
                </a:lnTo>
                <a:lnTo>
                  <a:pt x="0" y="0"/>
                </a:lnTo>
                <a:lnTo>
                  <a:pt x="0" y="228600"/>
                </a:lnTo>
                <a:close/>
              </a:path>
            </a:pathLst>
          </a:custGeom>
          <a:solidFill>
            <a:srgbClr val="4F81BD"/>
          </a:solidFill>
        </p:spPr>
        <p:txBody>
          <a:bodyPr wrap="square" lIns="0" tIns="0" rIns="0" bIns="0" rtlCol="0">
            <a:spAutoFit/>
          </a:bodyPr>
          <a:lstStyle/>
          <a:p>
            <a:endParaRPr/>
          </a:p>
        </p:txBody>
      </p:sp>
      <p:sp>
        <p:nvSpPr>
          <p:cNvPr id="21" name="bk object 21"/>
          <p:cNvSpPr/>
          <p:nvPr/>
        </p:nvSpPr>
        <p:spPr>
          <a:xfrm>
            <a:off x="0" y="1643049"/>
            <a:ext cx="9144000" cy="5214950"/>
          </a:xfrm>
          <a:prstGeom prst="rect">
            <a:avLst/>
          </a:prstGeom>
          <a:blipFill>
            <a:blip r:embed="rId2" cstate="print"/>
            <a:stretch>
              <a:fillRect/>
            </a:stretch>
          </a:blipFill>
        </p:spPr>
        <p:txBody>
          <a:bodyPr wrap="square" lIns="0" tIns="0" rIns="0" bIns="0" rtlCol="0">
            <a:spAutoFit/>
          </a:bodyPr>
          <a:lstStyle/>
          <a:p>
            <a:endParaRPr/>
          </a:p>
        </p:txBody>
      </p:sp>
      <p:sp>
        <p:nvSpPr>
          <p:cNvPr id="2" name="Holder 2"/>
          <p:cNvSpPr>
            <a:spLocks noGrp="1"/>
          </p:cNvSpPr>
          <p:nvPr>
            <p:ph type="title"/>
          </p:nvPr>
        </p:nvSpPr>
        <p:spPr/>
        <p:txBody>
          <a:bodyPr lIns="0" tIns="0" rIns="0" bIns="0"/>
          <a:lstStyle>
            <a:lvl1pPr>
              <a:defRPr sz="1800" b="1">
                <a:solidFill>
                  <a:schemeClr val="bg1"/>
                </a:solidFill>
                <a:latin typeface="Arial"/>
                <a:cs typeface="Arial"/>
              </a:defRPr>
            </a:lvl1pPr>
          </a:lstStyle>
          <a:p>
            <a:r>
              <a:rPr lang="it-IT"/>
              <a:t>Fare clic per modificare stile</a:t>
            </a:r>
            <a:endParaRPr/>
          </a:p>
        </p:txBody>
      </p:sp>
      <p:sp>
        <p:nvSpPr>
          <p:cNvPr id="3" name="Holder 3"/>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A71CAB86-C006-1C45-87A2-55DEB972419A}" type="datetime1">
              <a:rPr lang="it-IT" smtClean="0"/>
              <a:t>28/02/2020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Vuota">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28527347-2937-B145-86BA-7B50375EBBBF}" type="datetime1">
              <a:rPr lang="it-IT" smtClean="0"/>
              <a:t>28/02/2020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610600" y="0"/>
            <a:ext cx="533400" cy="6857999"/>
          </a:xfrm>
          <a:custGeom>
            <a:avLst/>
            <a:gdLst/>
            <a:ahLst/>
            <a:cxnLst/>
            <a:rect l="l" t="t" r="r" b="b"/>
            <a:pathLst>
              <a:path w="533400" h="6857999">
                <a:moveTo>
                  <a:pt x="0" y="6858000"/>
                </a:moveTo>
                <a:lnTo>
                  <a:pt x="533400" y="6858000"/>
                </a:lnTo>
                <a:lnTo>
                  <a:pt x="533400" y="0"/>
                </a:lnTo>
                <a:lnTo>
                  <a:pt x="0" y="0"/>
                </a:lnTo>
                <a:lnTo>
                  <a:pt x="0" y="6858000"/>
                </a:lnTo>
              </a:path>
            </a:pathLst>
          </a:custGeom>
          <a:solidFill>
            <a:srgbClr val="F9B639"/>
          </a:solidFill>
        </p:spPr>
        <p:txBody>
          <a:bodyPr wrap="square" lIns="0" tIns="0" rIns="0" bIns="0" rtlCol="0">
            <a:spAutoFit/>
          </a:bodyPr>
          <a:lstStyle/>
          <a:p>
            <a:endParaRPr/>
          </a:p>
        </p:txBody>
      </p:sp>
      <p:sp>
        <p:nvSpPr>
          <p:cNvPr id="17" name="bk object 17"/>
          <p:cNvSpPr/>
          <p:nvPr/>
        </p:nvSpPr>
        <p:spPr>
          <a:xfrm>
            <a:off x="0" y="0"/>
            <a:ext cx="76200" cy="6857999"/>
          </a:xfrm>
          <a:custGeom>
            <a:avLst/>
            <a:gdLst/>
            <a:ahLst/>
            <a:cxnLst/>
            <a:rect l="l" t="t" r="r" b="b"/>
            <a:pathLst>
              <a:path w="76200" h="6857999">
                <a:moveTo>
                  <a:pt x="0" y="6858000"/>
                </a:moveTo>
                <a:lnTo>
                  <a:pt x="76200" y="6858000"/>
                </a:lnTo>
                <a:lnTo>
                  <a:pt x="76200" y="0"/>
                </a:lnTo>
                <a:lnTo>
                  <a:pt x="0" y="0"/>
                </a:lnTo>
                <a:lnTo>
                  <a:pt x="0" y="6858000"/>
                </a:lnTo>
              </a:path>
            </a:pathLst>
          </a:custGeom>
          <a:solidFill>
            <a:srgbClr val="F9B639"/>
          </a:solidFill>
        </p:spPr>
        <p:txBody>
          <a:bodyPr wrap="square" lIns="0" tIns="0" rIns="0" bIns="0" rtlCol="0">
            <a:spAutoFit/>
          </a:bodyPr>
          <a:lstStyle/>
          <a:p>
            <a:endParaRPr/>
          </a:p>
        </p:txBody>
      </p:sp>
      <p:sp>
        <p:nvSpPr>
          <p:cNvPr id="18" name="bk object 18"/>
          <p:cNvSpPr/>
          <p:nvPr/>
        </p:nvSpPr>
        <p:spPr>
          <a:xfrm>
            <a:off x="7452319" y="6121203"/>
            <a:ext cx="1115616" cy="736796"/>
          </a:xfrm>
          <a:prstGeom prst="rect">
            <a:avLst/>
          </a:prstGeom>
          <a:blipFill>
            <a:blip r:embed="rId7" cstate="print"/>
            <a:stretch>
              <a:fillRect/>
            </a:stretch>
          </a:blipFill>
        </p:spPr>
        <p:txBody>
          <a:bodyPr wrap="square" lIns="0" tIns="0" rIns="0" bIns="0" rtlCol="0">
            <a:spAutoFit/>
          </a:bodyPr>
          <a:lstStyle/>
          <a:p>
            <a:endParaRPr/>
          </a:p>
        </p:txBody>
      </p:sp>
      <p:sp>
        <p:nvSpPr>
          <p:cNvPr id="2" name="Holder 2"/>
          <p:cNvSpPr>
            <a:spLocks noGrp="1"/>
          </p:cNvSpPr>
          <p:nvPr>
            <p:ph type="title"/>
          </p:nvPr>
        </p:nvSpPr>
        <p:spPr>
          <a:xfrm>
            <a:off x="258251" y="173127"/>
            <a:ext cx="8627496" cy="284661"/>
          </a:xfrm>
          <a:prstGeom prst="rect">
            <a:avLst/>
          </a:prstGeom>
        </p:spPr>
        <p:txBody>
          <a:bodyPr wrap="square" lIns="0" tIns="0" rIns="0" bIns="0">
            <a:spAutoFit/>
          </a:bodyPr>
          <a:lstStyle>
            <a:lvl1pPr>
              <a:defRPr sz="1800" b="1">
                <a:solidFill>
                  <a:schemeClr val="bg1"/>
                </a:solidFill>
                <a:latin typeface="Arial"/>
                <a:cs typeface="Arial"/>
              </a:defRPr>
            </a:lvl1pPr>
          </a:lstStyle>
          <a:p>
            <a:endParaRPr/>
          </a:p>
        </p:txBody>
      </p:sp>
      <p:sp>
        <p:nvSpPr>
          <p:cNvPr id="3" name="Holder 3"/>
          <p:cNvSpPr>
            <a:spLocks noGrp="1"/>
          </p:cNvSpPr>
          <p:nvPr>
            <p:ph type="body" idx="1"/>
          </p:nvPr>
        </p:nvSpPr>
        <p:spPr>
          <a:xfrm>
            <a:off x="252361" y="1218875"/>
            <a:ext cx="8639277" cy="46517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09436" y="6544754"/>
            <a:ext cx="4214127" cy="167639"/>
          </a:xfrm>
          <a:prstGeom prst="rect">
            <a:avLst/>
          </a:prstGeom>
        </p:spPr>
        <p:txBody>
          <a:bodyPr wrap="square" lIns="0" tIns="0" rIns="0" bIns="0">
            <a:spAutoFit/>
          </a:bodyPr>
          <a:lstStyle>
            <a:lvl1pPr>
              <a:defRPr sz="1000" b="1">
                <a:latin typeface="Calibri"/>
                <a:cs typeface="Calibri"/>
              </a:defRPr>
            </a:lvl1pPr>
          </a:lstStyle>
          <a:p>
            <a:pPr marL="12700">
              <a:lnSpc>
                <a:spcPct val="100000"/>
              </a:lnSpc>
            </a:pPr>
            <a:r>
              <a:rPr lang="it-IT" spc="-10"/>
              <a:t>Michele Lapenna – Referente Lavori Pubblici e Servizi Di Ingegneria Consiglio Nazionale Ingegneri</a:t>
            </a:r>
            <a:endParaRPr spc="-5"/>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DF68FE82-9B4E-B740-B2FA-B52A0D237EFA}" type="datetime1">
              <a:rPr lang="it-IT" smtClean="0"/>
              <a:t>28/02/2020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file:///G:\_anchor_1','_com_1" TargetMode="External"/><Relationship Id="rId2" Type="http://schemas.openxmlformats.org/officeDocument/2006/relationships/hyperlink" Target="#_msocom_1"/><Relationship Id="rId1" Type="http://schemas.openxmlformats.org/officeDocument/2006/relationships/slideLayout" Target="../slideLayouts/slideLayout2.xml"/><Relationship Id="rId4" Type="http://schemas.openxmlformats.org/officeDocument/2006/relationships/hyperlink" Target="#_msoanchor_1"/></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B879EEE1-7010-B745-B947-1FE3453B1861}"/>
              </a:ext>
            </a:extLst>
          </p:cNvPr>
          <p:cNvSpPr>
            <a:spLocks noGrp="1"/>
          </p:cNvSpPr>
          <p:nvPr>
            <p:ph type="ftr" sz="quarter" idx="5"/>
          </p:nvPr>
        </p:nvSpPr>
        <p:spPr>
          <a:xfrm>
            <a:off x="395536" y="6021288"/>
            <a:ext cx="8568952" cy="492443"/>
          </a:xfrm>
          <a:solidFill>
            <a:schemeClr val="accent1"/>
          </a:solidFill>
          <a:ln>
            <a:solidFill>
              <a:schemeClr val="accent1"/>
            </a:solidFill>
          </a:ln>
        </p:spPr>
        <p:txBody>
          <a:bodyPr/>
          <a:lstStyle/>
          <a:p>
            <a:pPr marL="12700" algn="ctr">
              <a:lnSpc>
                <a:spcPct val="100000"/>
              </a:lnSpc>
            </a:pPr>
            <a:r>
              <a:rPr lang="it-IT" sz="1600"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600" spc="-10" dirty="0">
                <a:latin typeface="Arial" panose="020B0604020202020204" pitchFamily="34" charset="0"/>
                <a:cs typeface="Arial" panose="020B0604020202020204" pitchFamily="34" charset="0"/>
              </a:rPr>
              <a:t>Componente Consiglio Superiore dei Lavori Pubblici</a:t>
            </a:r>
            <a:endParaRPr lang="it-IT" sz="1600" spc="-5"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1A455955-3F7E-3549-B79A-C90A208191A9}"/>
              </a:ext>
            </a:extLst>
          </p:cNvPr>
          <p:cNvSpPr txBox="1"/>
          <p:nvPr/>
        </p:nvSpPr>
        <p:spPr>
          <a:xfrm>
            <a:off x="2699792" y="1305897"/>
            <a:ext cx="3587842" cy="369332"/>
          </a:xfrm>
          <a:prstGeom prst="rect">
            <a:avLst/>
          </a:prstGeom>
          <a:solidFill>
            <a:srgbClr val="FFFF00"/>
          </a:solidFill>
        </p:spPr>
        <p:txBody>
          <a:bodyPr wrap="none" rtlCol="0">
            <a:spAutoFit/>
          </a:bodyPr>
          <a:lstStyle/>
          <a:p>
            <a:pPr algn="just"/>
            <a:r>
              <a:rPr lang="it-IT" dirty="0"/>
              <a:t>ORDINE DI BARLETTA ANDRIA TRANI</a:t>
            </a:r>
          </a:p>
        </p:txBody>
      </p:sp>
      <p:sp>
        <p:nvSpPr>
          <p:cNvPr id="6" name="CasellaDiTesto 5">
            <a:extLst>
              <a:ext uri="{FF2B5EF4-FFF2-40B4-BE49-F238E27FC236}">
                <a16:creationId xmlns:a16="http://schemas.microsoft.com/office/drawing/2014/main" id="{F63CE768-AEE7-914F-A4FB-CC27607CA4B2}"/>
              </a:ext>
            </a:extLst>
          </p:cNvPr>
          <p:cNvSpPr txBox="1"/>
          <p:nvPr/>
        </p:nvSpPr>
        <p:spPr>
          <a:xfrm>
            <a:off x="395536" y="2446317"/>
            <a:ext cx="8568951" cy="369332"/>
          </a:xfrm>
          <a:prstGeom prst="rect">
            <a:avLst/>
          </a:prstGeom>
          <a:solidFill>
            <a:srgbClr val="FFFF00"/>
          </a:solidFill>
          <a:ln>
            <a:noFill/>
          </a:ln>
        </p:spPr>
        <p:txBody>
          <a:bodyPr wrap="square" rtlCol="0">
            <a:spAutoFit/>
          </a:bodyPr>
          <a:lstStyle/>
          <a:p>
            <a:pPr algn="ctr"/>
            <a:r>
              <a:rPr lang="it-IT" dirty="0"/>
              <a:t>I LIVELLI DI PROGETTAZIONE ALLA LUCE DELLA BOZZA DI REGOLAMENTO </a:t>
            </a:r>
          </a:p>
        </p:txBody>
      </p:sp>
      <p:sp>
        <p:nvSpPr>
          <p:cNvPr id="7" name="CasellaDiTesto 6">
            <a:extLst>
              <a:ext uri="{FF2B5EF4-FFF2-40B4-BE49-F238E27FC236}">
                <a16:creationId xmlns:a16="http://schemas.microsoft.com/office/drawing/2014/main" id="{E1645FD5-9A6A-6E4B-B4C2-B4A382B8D839}"/>
              </a:ext>
            </a:extLst>
          </p:cNvPr>
          <p:cNvSpPr txBox="1"/>
          <p:nvPr/>
        </p:nvSpPr>
        <p:spPr>
          <a:xfrm>
            <a:off x="1331640" y="1858488"/>
            <a:ext cx="5976663" cy="369332"/>
          </a:xfrm>
          <a:prstGeom prst="rect">
            <a:avLst/>
          </a:prstGeom>
          <a:noFill/>
        </p:spPr>
        <p:txBody>
          <a:bodyPr wrap="square" rtlCol="0">
            <a:spAutoFit/>
          </a:bodyPr>
          <a:lstStyle/>
          <a:p>
            <a:r>
              <a:rPr lang="it-IT" dirty="0"/>
              <a:t> </a:t>
            </a:r>
          </a:p>
        </p:txBody>
      </p:sp>
    </p:spTree>
    <p:extLst>
      <p:ext uri="{BB962C8B-B14F-4D97-AF65-F5344CB8AC3E}">
        <p14:creationId xmlns:p14="http://schemas.microsoft.com/office/powerpoint/2010/main" val="4142448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07504" y="1124744"/>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27584" y="1628800"/>
            <a:ext cx="7056784" cy="3693319"/>
          </a:xfrm>
          <a:prstGeom prst="rect">
            <a:avLst/>
          </a:prstGeom>
        </p:spPr>
        <p:txBody>
          <a:bodyPr vert="horz" wrap="square" lIns="0" tIns="0" rIns="0" bIns="0" rtlCol="0">
            <a:spAutoFit/>
          </a:bodyPr>
          <a:lstStyle/>
          <a:p>
            <a:pPr algn="ctr"/>
            <a:r>
              <a:rPr lang="it-IT" sz="2400" b="1" dirty="0"/>
              <a:t>Articolo 77 Criteri generali per la progettazione </a:t>
            </a:r>
          </a:p>
          <a:p>
            <a:pPr algn="just"/>
            <a:endParaRPr lang="it-IT" sz="2400" dirty="0"/>
          </a:p>
          <a:p>
            <a:pPr algn="just"/>
            <a:r>
              <a:rPr lang="it-IT" sz="2400" dirty="0"/>
              <a:t>1.  </a:t>
            </a:r>
            <a:r>
              <a:rPr lang="it-IT" sz="2400" b="1" dirty="0"/>
              <a:t>La  progettazione,  da  redigersi  in  coerenza  </a:t>
            </a:r>
            <a:r>
              <a:rPr lang="it-IT" sz="2400" dirty="0"/>
              <a:t>con  i  principi  generali  di  cui  all’articolo  23,  comma  1  del  codice  e  </a:t>
            </a:r>
            <a:r>
              <a:rPr lang="it-IT" sz="2400" b="1" u="sng" dirty="0"/>
              <a:t>con  quanto specificamente previsto nel quadro </a:t>
            </a:r>
            <a:r>
              <a:rPr lang="it-IT" sz="2400" b="1" u="sng" dirty="0" err="1"/>
              <a:t>esigenziale</a:t>
            </a:r>
            <a:r>
              <a:rPr lang="it-IT" sz="2400" dirty="0"/>
              <a:t> di cui all’articolo 23, comma 3 del codice e all’articolo 14 e nel </a:t>
            </a:r>
            <a:r>
              <a:rPr lang="it-IT" sz="2400" b="1" u="sng" dirty="0"/>
              <a:t>documento di indirizzo alla progettazione</a:t>
            </a:r>
            <a:r>
              <a:rPr lang="it-IT" sz="2400" u="sng" dirty="0"/>
              <a:t> di cui all’articolo 78</a:t>
            </a:r>
            <a:r>
              <a:rPr lang="it-IT" sz="2400" dirty="0"/>
              <a:t>, </a:t>
            </a:r>
            <a:r>
              <a:rPr lang="it-IT" sz="2400" b="1" dirty="0"/>
              <a:t>è </a:t>
            </a:r>
            <a:r>
              <a:rPr lang="it-IT" sz="2400" b="1" u="sng" dirty="0"/>
              <a:t>finalizzata ad assicurare, nei tre livelli di approfondimenti tecnici, la qualità del  processo  e  la  qualità  del  progetto</a:t>
            </a:r>
            <a:r>
              <a:rPr lang="it-IT" sz="2400" dirty="0"/>
              <a:t>,  </a:t>
            </a:r>
          </a:p>
        </p:txBody>
      </p:sp>
    </p:spTree>
    <p:extLst>
      <p:ext uri="{BB962C8B-B14F-4D97-AF65-F5344CB8AC3E}">
        <p14:creationId xmlns:p14="http://schemas.microsoft.com/office/powerpoint/2010/main" val="597964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99592" y="1556792"/>
            <a:ext cx="7056784" cy="3693319"/>
          </a:xfrm>
          <a:prstGeom prst="rect">
            <a:avLst/>
          </a:prstGeom>
        </p:spPr>
        <p:txBody>
          <a:bodyPr vert="horz" wrap="square" lIns="0" tIns="0" rIns="0" bIns="0" rtlCol="0">
            <a:spAutoFit/>
          </a:bodyPr>
          <a:lstStyle/>
          <a:p>
            <a:pPr algn="just"/>
            <a:r>
              <a:rPr lang="it-IT" sz="2400" dirty="0"/>
              <a:t>per  quanto  concerne  gli  aspetti  legati  sia  alle  </a:t>
            </a:r>
            <a:r>
              <a:rPr lang="it-IT" sz="2400" b="1" dirty="0"/>
              <a:t>regole  tecniche</a:t>
            </a:r>
            <a:r>
              <a:rPr lang="it-IT" sz="2400" dirty="0"/>
              <a:t>, sia  </a:t>
            </a:r>
            <a:r>
              <a:rPr lang="it-IT" sz="2400" b="1" dirty="0"/>
              <a:t>ai  principi  della sicurezza  </a:t>
            </a:r>
            <a:r>
              <a:rPr lang="it-IT" sz="2400" dirty="0"/>
              <a:t>e  </a:t>
            </a:r>
            <a:r>
              <a:rPr lang="it-IT" sz="2400" b="1" dirty="0"/>
              <a:t>della  sostenibilità  economica,  territoriale  ed  ambientale  </a:t>
            </a:r>
            <a:r>
              <a:rPr lang="it-IT" sz="2400" dirty="0"/>
              <a:t>dell’intervento,  con  particolare  riferimento  alla compatibilità territoriale in termini di sicurezza e della pubblica e privata incolumità, nonché </a:t>
            </a:r>
            <a:r>
              <a:rPr lang="it-IT" sz="2400" b="1" dirty="0"/>
              <a:t>nel rispetto del miglior rapporto fra i benefici e i costi globali di costruzione, manutenzione e gestione, nonché, ove previsto</a:t>
            </a:r>
            <a:r>
              <a:rPr lang="it-IT" sz="2400" dirty="0"/>
              <a:t>, in relazione ai </a:t>
            </a:r>
            <a:r>
              <a:rPr lang="it-IT" sz="2400" b="1" u="sng" dirty="0"/>
              <a:t>costi del ciclo di vita dell’intervento</a:t>
            </a:r>
            <a:r>
              <a:rPr lang="it-IT" sz="2400" b="1" dirty="0"/>
              <a:t>, </a:t>
            </a:r>
            <a:r>
              <a:rPr lang="it-IT" sz="2400" dirty="0"/>
              <a:t>di cui all’articolo 96 del codice.</a:t>
            </a:r>
          </a:p>
        </p:txBody>
      </p:sp>
    </p:spTree>
    <p:extLst>
      <p:ext uri="{BB962C8B-B14F-4D97-AF65-F5344CB8AC3E}">
        <p14:creationId xmlns:p14="http://schemas.microsoft.com/office/powerpoint/2010/main" val="2250527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27584" y="548680"/>
            <a:ext cx="7056784" cy="4801314"/>
          </a:xfrm>
          <a:prstGeom prst="rect">
            <a:avLst/>
          </a:prstGeom>
        </p:spPr>
        <p:txBody>
          <a:bodyPr vert="horz" wrap="square" lIns="0" tIns="0" rIns="0" bIns="0" rtlCol="0">
            <a:spAutoFit/>
          </a:bodyPr>
          <a:lstStyle/>
          <a:p>
            <a:pPr algn="just"/>
            <a:r>
              <a:rPr lang="it-IT" sz="2400" dirty="0"/>
              <a:t>2.  Fermo  restando  quanto  previsto  dall’articolo  23,  comma  1,  del  codice,  la  progettazione  si  basa,  inoltre,  su  criteri  di </a:t>
            </a:r>
            <a:r>
              <a:rPr lang="it-IT" sz="2400" b="1" dirty="0"/>
              <a:t>riduzione  dei  rischi  da  pericoli  naturali  ed  antropici</a:t>
            </a:r>
            <a:r>
              <a:rPr lang="it-IT" sz="2400" dirty="0"/>
              <a:t>,  di  </a:t>
            </a:r>
            <a:r>
              <a:rPr lang="it-IT" sz="2400" b="1" dirty="0"/>
              <a:t>efficienza  energetica</a:t>
            </a:r>
            <a:r>
              <a:rPr lang="it-IT" sz="2400" dirty="0"/>
              <a:t>,  anche  in  riferimento  a  quanto  previsto all’articolo 34 del codice, di </a:t>
            </a:r>
            <a:r>
              <a:rPr lang="it-IT" sz="2400" b="1" dirty="0"/>
              <a:t>durabilità dei materiali e dei componenti</a:t>
            </a:r>
            <a:r>
              <a:rPr lang="it-IT" sz="2400" dirty="0"/>
              <a:t>, </a:t>
            </a:r>
            <a:r>
              <a:rPr lang="it-IT" sz="2400" u="sng" dirty="0"/>
              <a:t>di </a:t>
            </a:r>
            <a:r>
              <a:rPr lang="it-IT" sz="2400" b="1" u="sng" dirty="0"/>
              <a:t>facilità di manutenzione e gestione</a:t>
            </a:r>
            <a:r>
              <a:rPr lang="it-IT" sz="2400" u="sng" dirty="0"/>
              <a:t>, di </a:t>
            </a:r>
            <a:r>
              <a:rPr lang="it-IT" sz="2400" b="1" u="sng" dirty="0"/>
              <a:t>sostituibilità  degli  elementi  tecnici</a:t>
            </a:r>
            <a:r>
              <a:rPr lang="it-IT" sz="2400" dirty="0"/>
              <a:t>,  di  compatibilità  tecnica  ed  ambientale  dei  materiali  e  di  agevole  </a:t>
            </a:r>
            <a:r>
              <a:rPr lang="it-IT" sz="2400" b="1" u="sng" dirty="0"/>
              <a:t>controllabilità  delle  prestazioni dell’intervento  nel  tempo</a:t>
            </a:r>
            <a:r>
              <a:rPr lang="it-IT" sz="2400" dirty="0"/>
              <a:t>,  di  </a:t>
            </a:r>
            <a:r>
              <a:rPr lang="it-IT" sz="2400" b="1" u="sng" dirty="0"/>
              <a:t>minimizzazione  dell’impegno  di  risorse  materiali </a:t>
            </a:r>
            <a:r>
              <a:rPr lang="it-IT" sz="2400" b="1" dirty="0"/>
              <a:t>non  rinnovabili e di massimo  riutilizzo  delle risorse naturali impegnate dall’intervento e dei materiali impiegati, </a:t>
            </a:r>
          </a:p>
        </p:txBody>
      </p:sp>
    </p:spTree>
    <p:extLst>
      <p:ext uri="{BB962C8B-B14F-4D97-AF65-F5344CB8AC3E}">
        <p14:creationId xmlns:p14="http://schemas.microsoft.com/office/powerpoint/2010/main" val="68883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1043608" y="1844824"/>
            <a:ext cx="7056784" cy="3693319"/>
          </a:xfrm>
          <a:prstGeom prst="rect">
            <a:avLst/>
          </a:prstGeom>
        </p:spPr>
        <p:txBody>
          <a:bodyPr vert="horz" wrap="square" lIns="0" tIns="0" rIns="0" bIns="0" rtlCol="0">
            <a:spAutoFit/>
          </a:bodyPr>
          <a:lstStyle/>
          <a:p>
            <a:pPr algn="just"/>
            <a:r>
              <a:rPr lang="it-IT" sz="2400" dirty="0"/>
              <a:t>di </a:t>
            </a:r>
            <a:r>
              <a:rPr lang="it-IT" sz="2400" b="1" dirty="0"/>
              <a:t>prevenzione della produzione di rifiuti e di incremento delle  operazioni  di  riutilizzo</a:t>
            </a:r>
            <a:r>
              <a:rPr lang="it-IT" sz="2400" dirty="0"/>
              <a:t>,  </a:t>
            </a:r>
            <a:r>
              <a:rPr lang="it-IT" sz="2400" b="1" dirty="0"/>
              <a:t>riciclaggio</a:t>
            </a:r>
            <a:r>
              <a:rPr lang="it-IT" sz="2400" dirty="0"/>
              <a:t>  e  di  altri  tipi  di  </a:t>
            </a:r>
            <a:r>
              <a:rPr lang="it-IT" sz="2400" b="1" dirty="0"/>
              <a:t>recupero  dei  rifiuti  prodotti  </a:t>
            </a:r>
            <a:r>
              <a:rPr lang="it-IT" sz="2400" dirty="0"/>
              <a:t>dall’attività  di  realizzazione  dell’opera progettata,  nonché,  ove  ne  ricorrano  le  condizioni,  </a:t>
            </a:r>
            <a:r>
              <a:rPr lang="it-IT" sz="2400" b="1" dirty="0"/>
              <a:t>di  </a:t>
            </a:r>
            <a:r>
              <a:rPr lang="it-IT" sz="2400" b="1" u="sng" dirty="0"/>
              <a:t>riduzione  del  consumo  di  suolo  e  di  rigenerazione  urbana</a:t>
            </a:r>
            <a:r>
              <a:rPr lang="it-IT" sz="2400" dirty="0"/>
              <a:t>.  I  progetti tengono  conto  del  contesto  in  cui  l’intervento  si  inserisce,  in  modo  che  esso  </a:t>
            </a:r>
            <a:r>
              <a:rPr lang="it-IT" sz="2400" b="1" dirty="0"/>
              <a:t>non  pregiudichi  l’accessibilità, l’utilizzo  e  la  manutenzione delle opere, degli impianti e dei servizi esistenti</a:t>
            </a:r>
            <a:r>
              <a:rPr lang="it-IT" sz="2400" dirty="0"/>
              <a:t>. </a:t>
            </a:r>
          </a:p>
        </p:txBody>
      </p:sp>
    </p:spTree>
    <p:extLst>
      <p:ext uri="{BB962C8B-B14F-4D97-AF65-F5344CB8AC3E}">
        <p14:creationId xmlns:p14="http://schemas.microsoft.com/office/powerpoint/2010/main" val="1911575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1034469" y="1916832"/>
            <a:ext cx="7056784" cy="1846659"/>
          </a:xfrm>
          <a:prstGeom prst="rect">
            <a:avLst/>
          </a:prstGeom>
        </p:spPr>
        <p:txBody>
          <a:bodyPr vert="horz" wrap="square" lIns="0" tIns="0" rIns="0" bIns="0" rtlCol="0">
            <a:spAutoFit/>
          </a:bodyPr>
          <a:lstStyle/>
          <a:p>
            <a:pPr algn="just"/>
            <a:r>
              <a:rPr lang="it-IT" sz="2400" dirty="0"/>
              <a:t>3. Qualora i progetti siano predisposti all’interno dell’amministrazione, </a:t>
            </a:r>
            <a:r>
              <a:rPr lang="it-IT" sz="2400" b="1" dirty="0"/>
              <a:t>sono redatti da dipendenti in possesso dell’abilitazione all’esercizio della professione, nei limiti </a:t>
            </a:r>
            <a:r>
              <a:rPr lang="it-IT" sz="2400" b="1" u="sng" dirty="0"/>
              <a:t>delle rispettive competenze stabilite </a:t>
            </a:r>
            <a:r>
              <a:rPr lang="it-IT" sz="2400" b="1" dirty="0"/>
              <a:t>dalle norme sugli ordinamenti professionali</a:t>
            </a:r>
            <a:r>
              <a:rPr lang="it-IT" sz="2400" dirty="0"/>
              <a:t>.</a:t>
            </a:r>
          </a:p>
        </p:txBody>
      </p:sp>
    </p:spTree>
    <p:extLst>
      <p:ext uri="{BB962C8B-B14F-4D97-AF65-F5344CB8AC3E}">
        <p14:creationId xmlns:p14="http://schemas.microsoft.com/office/powerpoint/2010/main" val="1594593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931731" y="192118"/>
            <a:ext cx="7126384" cy="6278642"/>
          </a:xfrm>
          <a:prstGeom prst="rect">
            <a:avLst/>
          </a:prstGeom>
        </p:spPr>
        <p:txBody>
          <a:bodyPr vert="horz" wrap="square" lIns="0" tIns="0" rIns="0" bIns="0" rtlCol="0">
            <a:spAutoFit/>
          </a:bodyPr>
          <a:lstStyle/>
          <a:p>
            <a:pPr algn="just"/>
            <a:r>
              <a:rPr lang="it-IT" sz="2400" dirty="0"/>
              <a:t>4. I progetti, con le necessarie differenziazioni, in relazione alla loro specificità e dimensione, sono </a:t>
            </a:r>
            <a:r>
              <a:rPr lang="it-IT" sz="2400" b="1" u="sng" dirty="0"/>
              <a:t>redatti nel rispetto degli standard dimensionali</a:t>
            </a:r>
            <a:r>
              <a:rPr lang="it-IT" sz="2400" dirty="0"/>
              <a:t>, ove previsti, e in modo da assicurare il massimo rispetto e la piena compatibilità con le caratteristiche del contesto territoriale e ambientale in cui si colloca l’intervento, sia nella fase di costruzione, che in fase di gestione. </a:t>
            </a:r>
          </a:p>
          <a:p>
            <a:pPr algn="just"/>
            <a:r>
              <a:rPr lang="it-IT" sz="2400" dirty="0"/>
              <a:t> 5.  I  progetti  devono  essere  predisposti  in  </a:t>
            </a:r>
            <a:r>
              <a:rPr lang="it-IT" sz="2400" b="1" u="sng" dirty="0"/>
              <a:t>conformità  alle  regole  e  alle  norme  tecniche  stabilite  </a:t>
            </a:r>
            <a:r>
              <a:rPr lang="it-IT" sz="2400" dirty="0"/>
              <a:t>dalla  </a:t>
            </a:r>
            <a:r>
              <a:rPr lang="it-IT" sz="2400" b="1" dirty="0"/>
              <a:t>legislazione  vigente  </a:t>
            </a:r>
            <a:r>
              <a:rPr lang="it-IT" sz="2400" dirty="0"/>
              <a:t>al momento della loro redazione. </a:t>
            </a:r>
          </a:p>
          <a:p>
            <a:pPr algn="just"/>
            <a:r>
              <a:rPr lang="it-IT" sz="2400" dirty="0"/>
              <a:t> 6.  I  progetti  sono  redatti  secondo  criteri  </a:t>
            </a:r>
            <a:r>
              <a:rPr lang="it-IT" sz="2400" b="1" u="sng" dirty="0"/>
              <a:t>diretti  a  minimizzare  i  rischi  per  i  lavoratori  nella  fase  di  costruzione  e  in  quella  di esercizio dell’opera</a:t>
            </a:r>
            <a:r>
              <a:rPr lang="it-IT" sz="2400" dirty="0"/>
              <a:t>, per gli utenti nella fase di esercizio, nonché per la popolazione delle zone interessate per quanto attiene la sicurezza e la tutela della salute. </a:t>
            </a:r>
          </a:p>
          <a:p>
            <a:pPr algn="just"/>
            <a:r>
              <a:rPr lang="it-IT" sz="2400" dirty="0"/>
              <a:t> </a:t>
            </a:r>
          </a:p>
        </p:txBody>
      </p:sp>
    </p:spTree>
    <p:extLst>
      <p:ext uri="{BB962C8B-B14F-4D97-AF65-F5344CB8AC3E}">
        <p14:creationId xmlns:p14="http://schemas.microsoft.com/office/powerpoint/2010/main" val="2573625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55576" y="620688"/>
            <a:ext cx="7128792" cy="4985980"/>
          </a:xfrm>
          <a:prstGeom prst="rect">
            <a:avLst/>
          </a:prstGeom>
        </p:spPr>
        <p:txBody>
          <a:bodyPr vert="horz" wrap="square" lIns="0" tIns="0" rIns="0" bIns="0" rtlCol="0">
            <a:spAutoFit/>
          </a:bodyPr>
          <a:lstStyle/>
          <a:p>
            <a:pPr algn="just"/>
            <a:r>
              <a:rPr lang="it-IT" sz="2400" dirty="0"/>
              <a:t>7. Tutti gli </a:t>
            </a:r>
            <a:r>
              <a:rPr lang="it-IT" sz="2400" b="1" dirty="0"/>
              <a:t>elaborati progettuali sono sottoscritti dal progettista</a:t>
            </a:r>
            <a:r>
              <a:rPr lang="it-IT" sz="2400" dirty="0"/>
              <a:t>. Nel caso di progetto redatto da più progettisti in relazione alle  varie  prestazioni  specialistiche  connesse  ai  diversi  aspetti  della  progettazione,  ciascun  elaborato  progettuale  </a:t>
            </a:r>
            <a:r>
              <a:rPr lang="it-IT" sz="2400" b="1" dirty="0"/>
              <a:t>è sottoscritto sia dal progettista responsabile dell’elaborato stesso, sia dal progettista responsabile dell’integrazione fra le varie prestazioni specialistiche</a:t>
            </a:r>
            <a:r>
              <a:rPr lang="it-IT" sz="2400" dirty="0"/>
              <a:t>. Il presente comma </a:t>
            </a:r>
            <a:r>
              <a:rPr lang="it-IT" sz="2400" b="1" dirty="0"/>
              <a:t>si applica </a:t>
            </a:r>
            <a:r>
              <a:rPr lang="it-IT" sz="2400" dirty="0"/>
              <a:t>anche agli elaborati presentati dagli offerenti in caso di </a:t>
            </a:r>
            <a:r>
              <a:rPr lang="it-IT" sz="2400" b="1" dirty="0"/>
              <a:t>appalto aggiudicato con il criterio dell’offerta economicamente più vantaggiosa</a:t>
            </a:r>
            <a:r>
              <a:rPr lang="it-IT" sz="2400" dirty="0"/>
              <a:t>.</a:t>
            </a:r>
          </a:p>
          <a:p>
            <a:pPr algn="just"/>
            <a:endParaRPr lang="it-IT" sz="2400" dirty="0"/>
          </a:p>
          <a:p>
            <a:pPr algn="just"/>
            <a:r>
              <a:rPr lang="it-IT" dirty="0"/>
              <a:t> </a:t>
            </a:r>
          </a:p>
          <a:p>
            <a:pPr algn="just"/>
            <a:endParaRPr lang="it-IT" dirty="0"/>
          </a:p>
        </p:txBody>
      </p:sp>
    </p:spTree>
    <p:extLst>
      <p:ext uri="{BB962C8B-B14F-4D97-AF65-F5344CB8AC3E}">
        <p14:creationId xmlns:p14="http://schemas.microsoft.com/office/powerpoint/2010/main" val="1606771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611560" y="692696"/>
            <a:ext cx="7488832" cy="6555641"/>
          </a:xfrm>
          <a:prstGeom prst="rect">
            <a:avLst/>
          </a:prstGeom>
        </p:spPr>
        <p:txBody>
          <a:bodyPr vert="horz" wrap="square" lIns="0" tIns="0" rIns="0" bIns="0" rtlCol="0">
            <a:spAutoFit/>
          </a:bodyPr>
          <a:lstStyle/>
          <a:p>
            <a:pPr algn="just">
              <a:buAutoNum type="arabicPeriod" startAt="8"/>
            </a:pPr>
            <a:r>
              <a:rPr lang="it-IT" sz="2400" b="1" dirty="0"/>
              <a:t> I  materiali  e  i  prodotti  da  costruzione  da  utilizzare per  la  realizzazione  degli  interventi  devono  essere  idonei  all’uso previsto, conformi alle regole tecniche previste dalla legislazione vigente, alle norme tecniche per le costruzioni, ai decreti del Ministero dell’ambiente e della tutela del territorio e del mare relativi ai criteri ambientali minimi</a:t>
            </a:r>
            <a:r>
              <a:rPr lang="it-IT" sz="2400" dirty="0"/>
              <a:t>, al decreto legislativo 16 giugno  2017,  n.  106,  alle  norme  europee  armonizzate,  nonché  alle  omologazioni  tecniche.  </a:t>
            </a:r>
            <a:r>
              <a:rPr lang="it-IT" sz="2400" b="1" dirty="0"/>
              <a:t>Le  relazioni  tecniche  devono indicare espressamente le normative tecniche applicate</a:t>
            </a:r>
            <a:r>
              <a:rPr lang="it-IT" sz="2400" dirty="0"/>
              <a:t>. </a:t>
            </a:r>
          </a:p>
          <a:p>
            <a:pPr algn="just"/>
            <a:endParaRPr lang="it-IT" sz="2400" dirty="0"/>
          </a:p>
          <a:p>
            <a:pPr algn="just">
              <a:buFontTx/>
              <a:buAutoNum type="arabicPeriod" startAt="8"/>
            </a:pPr>
            <a:r>
              <a:rPr lang="it-IT" sz="2400" b="1" dirty="0"/>
              <a:t> Il coordinatore per la sicurezza in fase di progettazione </a:t>
            </a:r>
            <a:r>
              <a:rPr lang="it-IT" sz="2400" dirty="0"/>
              <a:t>di cui all’articolo 89, comma 1, lettera c), del decreto legislativo 9 aprile 2008, n. 81, </a:t>
            </a:r>
            <a:r>
              <a:rPr lang="it-IT" sz="2400" b="1" dirty="0"/>
              <a:t>è individuato contestualmente all’affidamento dell’incarico di progettazione dell’opera.</a:t>
            </a:r>
          </a:p>
          <a:p>
            <a:pPr marL="457200" indent="-457200" algn="just">
              <a:buAutoNum type="arabicPeriod" startAt="8"/>
            </a:pPr>
            <a:endParaRPr lang="it-IT" sz="2400" dirty="0"/>
          </a:p>
          <a:p>
            <a:pPr marL="457200" indent="-457200" algn="just">
              <a:buAutoNum type="arabicPeriod" startAt="8"/>
            </a:pPr>
            <a:endParaRPr lang="it-IT" sz="2400" dirty="0"/>
          </a:p>
          <a:p>
            <a:pPr algn="just"/>
            <a:endParaRPr lang="it-IT" dirty="0"/>
          </a:p>
        </p:txBody>
      </p:sp>
    </p:spTree>
    <p:extLst>
      <p:ext uri="{BB962C8B-B14F-4D97-AF65-F5344CB8AC3E}">
        <p14:creationId xmlns:p14="http://schemas.microsoft.com/office/powerpoint/2010/main" val="155114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29095" y="620688"/>
            <a:ext cx="7488832" cy="6647974"/>
          </a:xfrm>
          <a:prstGeom prst="rect">
            <a:avLst/>
          </a:prstGeom>
        </p:spPr>
        <p:txBody>
          <a:bodyPr vert="horz" wrap="square" lIns="0" tIns="0" rIns="0" bIns="0" rtlCol="0">
            <a:spAutoFit/>
          </a:bodyPr>
          <a:lstStyle/>
          <a:p>
            <a:pPr algn="ctr"/>
            <a:r>
              <a:rPr lang="it-IT" sz="2400" b="1" dirty="0"/>
              <a:t>Articolo  14  Quadro  </a:t>
            </a:r>
            <a:r>
              <a:rPr lang="it-IT" sz="2400" b="1" dirty="0" err="1"/>
              <a:t>esigenziale</a:t>
            </a:r>
            <a:r>
              <a:rPr lang="it-IT" sz="2400" b="1" dirty="0"/>
              <a:t>  </a:t>
            </a:r>
          </a:p>
          <a:p>
            <a:pPr algn="ctr"/>
            <a:r>
              <a:rPr lang="it-IT" sz="2400" b="1" dirty="0"/>
              <a:t>e documento di indirizzo alla progettazione </a:t>
            </a:r>
          </a:p>
          <a:p>
            <a:endParaRPr lang="it-IT" sz="2400" dirty="0"/>
          </a:p>
          <a:p>
            <a:pPr algn="just"/>
            <a:r>
              <a:rPr lang="it-IT" sz="2400" dirty="0"/>
              <a:t>1.  Al  fine  di  assicurare  la  rispondenza  degli  interventi  da  progettare  ai  fabbisogni  della  collettività  ed  alle  esigenze dell’amministrazione committente e dell’utenza a cui gli interventi stessi sono destinati, nonché per consentire al progettista di avere piena contezza delle esigenze da soddisfare, degli obiettivi posti a base dell’intervento e delle modalità con cui tali obiettivi  ed  esigenze  devono  essere  soddisfatti,  </a:t>
            </a:r>
            <a:r>
              <a:rPr lang="it-IT" sz="2400" b="1" u="sng" dirty="0"/>
              <a:t>l’amministrazione  committente,  sentita,  se  necessario,  l’amministrazione usuaria, redige ed approva il quadro </a:t>
            </a:r>
            <a:r>
              <a:rPr lang="it-IT" sz="2400" b="1" u="sng" dirty="0" err="1"/>
              <a:t>esigenziale</a:t>
            </a:r>
            <a:r>
              <a:rPr lang="it-IT" sz="2400" b="1" u="sng" dirty="0"/>
              <a:t>, di cui al comma 2 nonché il documento di indirizzo alla progettazione</a:t>
            </a:r>
            <a:r>
              <a:rPr lang="it-IT" sz="2400" b="1" dirty="0"/>
              <a:t>, di cui al comma 3.</a:t>
            </a:r>
          </a:p>
          <a:p>
            <a:pPr algn="just"/>
            <a:r>
              <a:rPr lang="it-IT" sz="2400" dirty="0"/>
              <a:t> </a:t>
            </a:r>
          </a:p>
          <a:p>
            <a:endParaRPr lang="it-IT" dirty="0"/>
          </a:p>
          <a:p>
            <a:endParaRPr lang="it-IT" dirty="0"/>
          </a:p>
          <a:p>
            <a:endParaRPr lang="it-IT" dirty="0"/>
          </a:p>
          <a:p>
            <a:endParaRPr lang="it-IT" dirty="0"/>
          </a:p>
        </p:txBody>
      </p:sp>
    </p:spTree>
    <p:extLst>
      <p:ext uri="{BB962C8B-B14F-4D97-AF65-F5344CB8AC3E}">
        <p14:creationId xmlns:p14="http://schemas.microsoft.com/office/powerpoint/2010/main" val="327372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55576" y="764704"/>
            <a:ext cx="7200800" cy="6771084"/>
          </a:xfrm>
          <a:prstGeom prst="rect">
            <a:avLst/>
          </a:prstGeom>
        </p:spPr>
        <p:txBody>
          <a:bodyPr vert="horz" wrap="square" lIns="0" tIns="0" rIns="0" bIns="0" rtlCol="0">
            <a:spAutoFit/>
          </a:bodyPr>
          <a:lstStyle/>
          <a:p>
            <a:pPr algn="just"/>
            <a:r>
              <a:rPr lang="it-IT" sz="2400" dirty="0"/>
              <a:t>2.  </a:t>
            </a:r>
            <a:r>
              <a:rPr lang="it-IT" sz="2400" b="1" dirty="0"/>
              <a:t>Il  quadro  </a:t>
            </a:r>
            <a:r>
              <a:rPr lang="it-IT" sz="2400" b="1" dirty="0" err="1"/>
              <a:t>esigenziale</a:t>
            </a:r>
            <a:r>
              <a:rPr lang="it-IT" sz="2400" dirty="0"/>
              <a:t>, </a:t>
            </a:r>
            <a:r>
              <a:rPr lang="it-IT" sz="2800" b="1" u="sng" dirty="0"/>
              <a:t>predisposto prima della programmazione di cui all’articolo 21 </a:t>
            </a:r>
            <a:r>
              <a:rPr lang="it-IT" sz="2800" b="1" dirty="0"/>
              <a:t>del codice </a:t>
            </a:r>
            <a:r>
              <a:rPr lang="it-IT" sz="2400" dirty="0"/>
              <a:t>tenendo  conto  di  quanto  già  previsto  nei  documenti  di  pianificazione  e  programmazione dell’amministrazione,  ove  presenti,  </a:t>
            </a:r>
            <a:r>
              <a:rPr lang="it-IT" sz="2400" b="1" dirty="0"/>
              <a:t>riporta,  per  ciascuna  opera  o  intervento  da  realizzare,  in  relazione  alla  tipologia  dell’opera o dell’intervento stesso:</a:t>
            </a:r>
            <a:r>
              <a:rPr lang="it-IT" sz="2400" dirty="0"/>
              <a:t> </a:t>
            </a:r>
          </a:p>
          <a:p>
            <a:pPr algn="just"/>
            <a:endParaRPr lang="it-IT" sz="2400" dirty="0"/>
          </a:p>
          <a:p>
            <a:pPr algn="just"/>
            <a:r>
              <a:rPr lang="it-IT" sz="2400" dirty="0"/>
              <a:t>a) gli </a:t>
            </a:r>
            <a:r>
              <a:rPr lang="it-IT" sz="2400" b="1" u="sng" dirty="0"/>
              <a:t>obiettivi generali da perseguire attraverso la realizzazione dell’intervento</a:t>
            </a:r>
            <a:r>
              <a:rPr lang="it-IT" sz="2400" dirty="0"/>
              <a:t>, con riferimento a quanto indicato all’articolo 23, comma 1, del codice ed all’articolo 81 in merito ai metodi e strumenti elettronici specifici ed all’art. 77; </a:t>
            </a:r>
          </a:p>
          <a:p>
            <a:pPr algn="just"/>
            <a:r>
              <a:rPr lang="it-IT" sz="2400" dirty="0"/>
              <a:t> </a:t>
            </a:r>
          </a:p>
          <a:p>
            <a:r>
              <a:rPr lang="it-IT" dirty="0"/>
              <a:t> </a:t>
            </a:r>
            <a:br>
              <a:rPr lang="it-IT" dirty="0"/>
            </a:br>
            <a:endParaRPr lang="it-IT" dirty="0"/>
          </a:p>
          <a:p>
            <a:endParaRPr lang="it-IT" dirty="0"/>
          </a:p>
          <a:p>
            <a:endParaRPr lang="it-IT" dirty="0"/>
          </a:p>
        </p:txBody>
      </p:sp>
    </p:spTree>
    <p:extLst>
      <p:ext uri="{BB962C8B-B14F-4D97-AF65-F5344CB8AC3E}">
        <p14:creationId xmlns:p14="http://schemas.microsoft.com/office/powerpoint/2010/main" val="375734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55576" y="332656"/>
            <a:ext cx="7200800" cy="6924973"/>
          </a:xfrm>
          <a:prstGeom prst="rect">
            <a:avLst/>
          </a:prstGeom>
        </p:spPr>
        <p:txBody>
          <a:bodyPr vert="horz" wrap="square" lIns="0" tIns="0" rIns="0" bIns="0" rtlCol="0">
            <a:spAutoFit/>
          </a:bodyPr>
          <a:lstStyle/>
          <a:p>
            <a:pPr algn="just"/>
            <a:r>
              <a:rPr lang="it-IT" dirty="0"/>
              <a:t> </a:t>
            </a:r>
          </a:p>
          <a:p>
            <a:pPr algn="just"/>
            <a:r>
              <a:rPr lang="it-IT" sz="2400" b="1" dirty="0"/>
              <a:t>b)  </a:t>
            </a:r>
            <a:r>
              <a:rPr lang="it-IT" sz="2400" b="1" u="sng" dirty="0"/>
              <a:t>I fabbisogni, le  esigenze  qualitative  e  quantitative  </a:t>
            </a:r>
            <a:r>
              <a:rPr lang="it-IT" sz="2400" dirty="0"/>
              <a:t>della  collettività  o  della  specifica  utenza  alla  quale  l’intervento  è  destinato,</a:t>
            </a:r>
            <a:r>
              <a:rPr lang="it-IT" sz="2400" b="1" dirty="0"/>
              <a:t>  </a:t>
            </a:r>
            <a:r>
              <a:rPr lang="it-IT" sz="2400" b="1" u="sng" dirty="0"/>
              <a:t>che dovranno essere soddisfatte attraverso la realizzazione dell’intervento stesso</a:t>
            </a:r>
            <a:r>
              <a:rPr lang="it-IT" sz="2400" b="1" dirty="0"/>
              <a:t>; </a:t>
            </a:r>
          </a:p>
          <a:p>
            <a:pPr algn="just"/>
            <a:r>
              <a:rPr lang="it-IT" sz="2400" b="1" dirty="0"/>
              <a:t> </a:t>
            </a:r>
          </a:p>
          <a:p>
            <a:pPr algn="just"/>
            <a:r>
              <a:rPr lang="it-IT" sz="2400" b="1" dirty="0"/>
              <a:t>c) </a:t>
            </a:r>
            <a:r>
              <a:rPr lang="it-IT" sz="2400" b="1" u="sng" dirty="0"/>
              <a:t>l’indicazione, secondo le previsioni di cui all’art. 23 comma 5 del codice</a:t>
            </a:r>
            <a:r>
              <a:rPr lang="it-IT" sz="2400" b="1" dirty="0"/>
              <a:t>, </a:t>
            </a:r>
            <a:r>
              <a:rPr lang="it-IT" sz="2400" dirty="0"/>
              <a:t>qualora ne sussistano le condizioni in relazione alla tipologia dell’opera o dell’intervento da realizzare, </a:t>
            </a:r>
            <a:r>
              <a:rPr lang="it-IT" sz="2400" b="1" u="sng" dirty="0"/>
              <a:t>della predisposizione del documento di fattibilità delle alternative progettuali</a:t>
            </a:r>
            <a:r>
              <a:rPr lang="it-IT" sz="2400" dirty="0"/>
              <a:t>, sulla base di quanto indicato all’articolo 83, comma 2, </a:t>
            </a:r>
            <a:r>
              <a:rPr lang="it-IT" sz="2400" b="1" dirty="0"/>
              <a:t>tenendo conto della necessità di </a:t>
            </a:r>
            <a:r>
              <a:rPr lang="it-IT" sz="2400" b="1" u="sng" dirty="0"/>
              <a:t>analizzare almeno due soluzioni progettuali alternative tra le quali la cosiddetta “opzione zero”. </a:t>
            </a:r>
          </a:p>
          <a:p>
            <a:r>
              <a:rPr lang="it-IT" dirty="0"/>
              <a:t> </a:t>
            </a:r>
            <a:br>
              <a:rPr lang="it-IT" dirty="0"/>
            </a:br>
            <a:endParaRPr lang="it-IT" dirty="0"/>
          </a:p>
          <a:p>
            <a:endParaRPr lang="it-IT" dirty="0"/>
          </a:p>
          <a:p>
            <a:endParaRPr lang="it-IT" dirty="0"/>
          </a:p>
        </p:txBody>
      </p:sp>
    </p:spTree>
    <p:extLst>
      <p:ext uri="{BB962C8B-B14F-4D97-AF65-F5344CB8AC3E}">
        <p14:creationId xmlns:p14="http://schemas.microsoft.com/office/powerpoint/2010/main" val="351914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611560" y="980728"/>
            <a:ext cx="7272808" cy="4339650"/>
          </a:xfrm>
          <a:prstGeom prst="rect">
            <a:avLst/>
          </a:prstGeom>
        </p:spPr>
        <p:txBody>
          <a:bodyPr vert="horz" wrap="square" lIns="0" tIns="0" rIns="0" bIns="0" rtlCol="0">
            <a:spAutoFit/>
          </a:bodyPr>
          <a:lstStyle/>
          <a:p>
            <a:pPr algn="just"/>
            <a:r>
              <a:rPr lang="it-IT" sz="2400" dirty="0"/>
              <a:t>3. Il </a:t>
            </a:r>
            <a:r>
              <a:rPr lang="it-IT" sz="2400" b="1" u="sng" dirty="0"/>
              <a:t>documento di indirizzo alla progettazione (DIP) è redatto ed approvato dalla stazione appaltante prima dell’affidamento della  redazione  del  progetto  di  fattibilità  tecnica  ed  economica</a:t>
            </a:r>
            <a:r>
              <a:rPr lang="it-IT" sz="2400" dirty="0"/>
              <a:t>,  oppure  del  documento  di  fattibilità  delle  alternative  progettuali,  ove  previsto,  sia  in  caso  </a:t>
            </a:r>
            <a:r>
              <a:rPr lang="it-IT" sz="2400" b="1" dirty="0"/>
              <a:t>di  progettazione  interna</a:t>
            </a:r>
            <a:r>
              <a:rPr lang="it-IT" sz="2400" dirty="0"/>
              <a:t>,  che  di  progettazione  esterna  all’amministrazione.  In  caso  di </a:t>
            </a:r>
            <a:r>
              <a:rPr lang="it-IT" sz="2400" b="1" dirty="0"/>
              <a:t>progettazione  interna  </a:t>
            </a:r>
            <a:r>
              <a:rPr lang="it-IT" sz="2400" dirty="0"/>
              <a:t>all’amministrazione  il  </a:t>
            </a:r>
            <a:r>
              <a:rPr lang="it-IT" sz="2400" b="1" dirty="0"/>
              <a:t>DIP  è  allegato  alla  lettera  d’incarico</a:t>
            </a:r>
            <a:r>
              <a:rPr lang="it-IT" sz="2400" dirty="0"/>
              <a:t>.  </a:t>
            </a:r>
            <a:r>
              <a:rPr lang="it-IT" sz="2400" b="1" dirty="0"/>
              <a:t>In  caso  di  progettazione  esterna  tale documento è allegato alla documentazione della gara </a:t>
            </a:r>
            <a:r>
              <a:rPr lang="it-IT" sz="2400" dirty="0"/>
              <a:t>per l’affidamento del servizio. </a:t>
            </a:r>
          </a:p>
          <a:p>
            <a:endParaRPr lang="it-IT" dirty="0"/>
          </a:p>
        </p:txBody>
      </p:sp>
    </p:spTree>
    <p:extLst>
      <p:ext uri="{BB962C8B-B14F-4D97-AF65-F5344CB8AC3E}">
        <p14:creationId xmlns:p14="http://schemas.microsoft.com/office/powerpoint/2010/main" val="2895271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55576" y="980728"/>
            <a:ext cx="7272808" cy="4339650"/>
          </a:xfrm>
          <a:prstGeom prst="rect">
            <a:avLst/>
          </a:prstGeom>
        </p:spPr>
        <p:txBody>
          <a:bodyPr vert="horz" wrap="square" lIns="0" tIns="0" rIns="0" bIns="0" rtlCol="0">
            <a:spAutoFit/>
          </a:bodyPr>
          <a:lstStyle/>
          <a:p>
            <a:pPr algn="just"/>
            <a:r>
              <a:rPr lang="it-IT" sz="2400" b="1" dirty="0"/>
              <a:t>Il DIP, </a:t>
            </a:r>
            <a:r>
              <a:rPr lang="it-IT" sz="2400" dirty="0"/>
              <a:t>da redigere in </a:t>
            </a:r>
            <a:r>
              <a:rPr lang="it-IT" sz="2400" b="1" u="sng" dirty="0"/>
              <a:t>coerenza con il quadro </a:t>
            </a:r>
            <a:r>
              <a:rPr lang="it-IT" sz="2400" b="1" u="sng" dirty="0" err="1"/>
              <a:t>esigenziale</a:t>
            </a:r>
            <a:r>
              <a:rPr lang="it-IT" sz="2400" b="1" u="sng" dirty="0"/>
              <a:t>, con particolare riferimento all’indicazione dello studio delle alternative progettuali</a:t>
            </a:r>
            <a:r>
              <a:rPr lang="it-IT" sz="2400" dirty="0"/>
              <a:t>, </a:t>
            </a:r>
            <a:r>
              <a:rPr lang="it-IT" sz="2400" b="1" dirty="0"/>
              <a:t>indica</a:t>
            </a:r>
            <a:r>
              <a:rPr lang="it-IT" sz="2400" dirty="0"/>
              <a:t> in rapporto alla dimensione, alla  specifica  tipologia  e  alla  categoria  dell’intervento  da  realizzare,  secondo  quanto  stabilito  dall’articolo  23,  comma  4  del codice, </a:t>
            </a:r>
            <a:r>
              <a:rPr lang="it-IT" sz="2400" b="1" dirty="0"/>
              <a:t>le caratteristiche, i requisiti, gli elaborati progettuali necessari per la definizione di ogni livello della progettazione. </a:t>
            </a:r>
          </a:p>
          <a:p>
            <a:pPr algn="just"/>
            <a:endParaRPr lang="it-IT" sz="2400" b="1" dirty="0"/>
          </a:p>
          <a:p>
            <a:pPr algn="just"/>
            <a:r>
              <a:rPr lang="it-IT" sz="2400" b="1" dirty="0"/>
              <a:t>Il DIP riporta almeno le seguenti indicazioni: </a:t>
            </a:r>
          </a:p>
          <a:p>
            <a:pPr algn="just"/>
            <a:endParaRPr lang="it-IT" sz="2400" b="1" dirty="0"/>
          </a:p>
          <a:p>
            <a:endParaRPr lang="it-IT" dirty="0"/>
          </a:p>
        </p:txBody>
      </p:sp>
    </p:spTree>
    <p:extLst>
      <p:ext uri="{BB962C8B-B14F-4D97-AF65-F5344CB8AC3E}">
        <p14:creationId xmlns:p14="http://schemas.microsoft.com/office/powerpoint/2010/main" val="3915474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755576" y="1412776"/>
            <a:ext cx="7128792" cy="4616648"/>
          </a:xfrm>
          <a:prstGeom prst="rect">
            <a:avLst/>
          </a:prstGeom>
        </p:spPr>
        <p:txBody>
          <a:bodyPr vert="horz" wrap="square" lIns="0" tIns="0" rIns="0" bIns="0" rtlCol="0">
            <a:spAutoFit/>
          </a:bodyPr>
          <a:lstStyle/>
          <a:p>
            <a:pPr algn="just"/>
            <a:endParaRPr lang="it-IT" dirty="0"/>
          </a:p>
          <a:p>
            <a:pPr algn="just"/>
            <a:r>
              <a:rPr lang="it-IT" sz="2400" dirty="0"/>
              <a:t>a) </a:t>
            </a:r>
            <a:r>
              <a:rPr lang="it-IT" sz="2400" b="1" dirty="0"/>
              <a:t>lo stato dei luoghi </a:t>
            </a:r>
            <a:r>
              <a:rPr lang="it-IT" sz="2400" dirty="0"/>
              <a:t>con le relative indicazioni di tipo catastale; </a:t>
            </a:r>
          </a:p>
          <a:p>
            <a:pPr algn="just"/>
            <a:r>
              <a:rPr lang="it-IT" sz="2400" dirty="0"/>
              <a:t> </a:t>
            </a:r>
          </a:p>
          <a:p>
            <a:pPr algn="just"/>
            <a:r>
              <a:rPr lang="it-IT" sz="2400" dirty="0"/>
              <a:t>b) </a:t>
            </a:r>
            <a:r>
              <a:rPr lang="it-IT" sz="2400" b="1" dirty="0"/>
              <a:t>gli obiettivi da perseguire attraverso la realizzazione dell’intervento</a:t>
            </a:r>
            <a:r>
              <a:rPr lang="it-IT" sz="2400" dirty="0"/>
              <a:t>, le funzioni che dovranno essere svolte, i fabbisogni e le  esigenze  da  soddisfare,  ove  pertinenti  i  livelli  di  servizio  da  conseguire,  i  livelli  prestazionali  da  raggiungere,  </a:t>
            </a:r>
            <a:r>
              <a:rPr lang="it-IT" sz="2400" b="1" u="sng" dirty="0"/>
              <a:t>nonché  le soluzioni progettuali le alternative, anche sulla base di quanto riportato nel quadro </a:t>
            </a:r>
            <a:r>
              <a:rPr lang="it-IT" sz="2400" b="1" u="sng" dirty="0" err="1"/>
              <a:t>esigenziale</a:t>
            </a:r>
            <a:r>
              <a:rPr lang="it-IT" sz="2400" dirty="0"/>
              <a:t>; </a:t>
            </a:r>
          </a:p>
          <a:p>
            <a:pPr algn="just"/>
            <a:r>
              <a:rPr lang="it-IT" sz="2400" dirty="0"/>
              <a:t> </a:t>
            </a:r>
          </a:p>
          <a:p>
            <a:endParaRPr lang="it-IT" dirty="0"/>
          </a:p>
        </p:txBody>
      </p:sp>
    </p:spTree>
    <p:extLst>
      <p:ext uri="{BB962C8B-B14F-4D97-AF65-F5344CB8AC3E}">
        <p14:creationId xmlns:p14="http://schemas.microsoft.com/office/powerpoint/2010/main" val="1173816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67544" y="1052736"/>
            <a:ext cx="7128792" cy="4247317"/>
          </a:xfrm>
          <a:prstGeom prst="rect">
            <a:avLst/>
          </a:prstGeom>
        </p:spPr>
        <p:txBody>
          <a:bodyPr vert="horz" wrap="square" lIns="0" tIns="0" rIns="0" bIns="0" rtlCol="0">
            <a:spAutoFit/>
          </a:bodyPr>
          <a:lstStyle/>
          <a:p>
            <a:pPr algn="just"/>
            <a:endParaRPr lang="it-IT" dirty="0"/>
          </a:p>
          <a:p>
            <a:pPr algn="just"/>
            <a:r>
              <a:rPr lang="it-IT" sz="2400" dirty="0"/>
              <a:t>c) </a:t>
            </a:r>
            <a:r>
              <a:rPr lang="it-IT" sz="2400" b="1" u="sng" dirty="0"/>
              <a:t>i requisiti tecnici che l’intervento deve soddisfare </a:t>
            </a:r>
            <a:r>
              <a:rPr lang="it-IT" sz="2400" dirty="0"/>
              <a:t>in relazione alla legislazione tecnica vigente ed al soddisfacimento delle esigenze di cui alla lettera b); </a:t>
            </a:r>
          </a:p>
          <a:p>
            <a:pPr algn="just"/>
            <a:r>
              <a:rPr lang="it-IT" sz="2400" dirty="0"/>
              <a:t> </a:t>
            </a:r>
          </a:p>
          <a:p>
            <a:pPr algn="just">
              <a:buAutoNum type="alphaLcParenR" startAt="4"/>
            </a:pPr>
            <a:r>
              <a:rPr lang="it-IT" sz="2400" b="1" dirty="0"/>
              <a:t> </a:t>
            </a:r>
            <a:r>
              <a:rPr lang="it-IT" sz="2400" b="1" u="sng" dirty="0"/>
              <a:t>i  livelli  della  progettazione  da  sviluppare  ed  i  relativi  tempi  di  svolgimento</a:t>
            </a:r>
            <a:r>
              <a:rPr lang="it-IT" sz="2400" dirty="0"/>
              <a:t>,  in  rapporto  alla  specifica  tipologia  e  alla dimensione dell'intervento; </a:t>
            </a:r>
          </a:p>
          <a:p>
            <a:pPr marL="457200" indent="-457200" algn="just">
              <a:buAutoNum type="alphaLcParenR" startAt="4"/>
            </a:pPr>
            <a:endParaRPr lang="it-IT" sz="2400" dirty="0"/>
          </a:p>
          <a:p>
            <a:pPr algn="just"/>
            <a:r>
              <a:rPr lang="it-IT" sz="2400" dirty="0"/>
              <a:t>e) </a:t>
            </a:r>
            <a:r>
              <a:rPr lang="it-IT" sz="2400" b="1" u="sng" dirty="0"/>
              <a:t>gli elaborati grafici e descrittivi da redigere</a:t>
            </a:r>
            <a:r>
              <a:rPr lang="it-IT" sz="2400" b="1" dirty="0"/>
              <a:t>, </a:t>
            </a:r>
            <a:r>
              <a:rPr lang="it-IT" sz="2400" dirty="0"/>
              <a:t>sulla base di quanto stabilito dal presente regolamento; </a:t>
            </a:r>
          </a:p>
          <a:p>
            <a:endParaRPr lang="it-IT" dirty="0"/>
          </a:p>
        </p:txBody>
      </p:sp>
    </p:spTree>
    <p:extLst>
      <p:ext uri="{BB962C8B-B14F-4D97-AF65-F5344CB8AC3E}">
        <p14:creationId xmlns:p14="http://schemas.microsoft.com/office/powerpoint/2010/main" val="391155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27584" y="889843"/>
            <a:ext cx="7200800" cy="5078313"/>
          </a:xfrm>
          <a:prstGeom prst="rect">
            <a:avLst/>
          </a:prstGeom>
        </p:spPr>
        <p:txBody>
          <a:bodyPr vert="horz" wrap="square" lIns="0" tIns="0" rIns="0" bIns="0" rtlCol="0">
            <a:spAutoFit/>
          </a:bodyPr>
          <a:lstStyle/>
          <a:p>
            <a:pPr algn="just"/>
            <a:r>
              <a:rPr lang="it-IT" sz="2400" dirty="0"/>
              <a:t>f)   eventuali   </a:t>
            </a:r>
            <a:r>
              <a:rPr lang="it-IT" sz="2400" b="1" u="sng" dirty="0"/>
              <a:t>raccomandazioni   per   la   progettazione,   anche   in   relazione   alla   pianificazione   urbanistica</a:t>
            </a:r>
            <a:r>
              <a:rPr lang="it-IT" sz="2400" b="1" dirty="0"/>
              <a:t>,   </a:t>
            </a:r>
            <a:r>
              <a:rPr lang="it-IT" sz="2400" dirty="0"/>
              <a:t>territoriale   e paesaggistica  vigente  ed  alle  valutazioni  ambientali  strategiche  (VAS),  ove  pertinenti,  nonché  eventuali  </a:t>
            </a:r>
            <a:r>
              <a:rPr lang="it-IT" sz="2400" b="1" u="sng" dirty="0"/>
              <a:t>codici  di  pratica, procedure  tecniche  integrative  o  specifici  standard  tecnici  che  l’amministrazione  intenda  </a:t>
            </a:r>
            <a:r>
              <a:rPr lang="it-IT" sz="2400" b="1" dirty="0"/>
              <a:t>porre  a  base  della  progettazione dell’intervento</a:t>
            </a:r>
            <a:r>
              <a:rPr lang="it-IT" sz="2400" dirty="0"/>
              <a:t>, ferme restando le regole e le norme tecniche vigenti da rispettare; </a:t>
            </a:r>
          </a:p>
          <a:p>
            <a:pPr algn="just"/>
            <a:r>
              <a:rPr lang="it-IT" sz="2400" dirty="0"/>
              <a:t> </a:t>
            </a:r>
          </a:p>
          <a:p>
            <a:pPr algn="just"/>
            <a:r>
              <a:rPr lang="it-IT" sz="2400" dirty="0"/>
              <a:t>g) </a:t>
            </a:r>
            <a:r>
              <a:rPr lang="it-IT" sz="2400" b="1" dirty="0"/>
              <a:t>i limiti finanziari da rispettare e l’eventuale indicazione delle coperture finanziarie dell’opera</a:t>
            </a:r>
            <a:r>
              <a:rPr lang="it-IT" sz="2400" dirty="0"/>
              <a:t>; </a:t>
            </a:r>
          </a:p>
          <a:p>
            <a:pPr algn="just"/>
            <a:r>
              <a:rPr lang="it-IT" sz="2400" dirty="0"/>
              <a:t> </a:t>
            </a:r>
          </a:p>
          <a:p>
            <a:pPr algn="just"/>
            <a:r>
              <a:rPr lang="it-IT" dirty="0"/>
              <a:t> </a:t>
            </a:r>
          </a:p>
        </p:txBody>
      </p:sp>
    </p:spTree>
    <p:extLst>
      <p:ext uri="{BB962C8B-B14F-4D97-AF65-F5344CB8AC3E}">
        <p14:creationId xmlns:p14="http://schemas.microsoft.com/office/powerpoint/2010/main" val="241627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49113" y="49788"/>
            <a:ext cx="8627496" cy="284661"/>
          </a:xfrm>
          <a:prstGeom prst="rect">
            <a:avLst/>
          </a:prstGeom>
        </p:spPr>
        <p:txBody>
          <a:bodyPr vert="horz" wrap="square" lIns="0" tIns="0" rIns="0" bIns="0" rtlCol="0">
            <a:spAutoFit/>
          </a:bodyPr>
          <a:lstStyle/>
          <a:p>
            <a:pPr marL="12700">
              <a:lnSpc>
                <a:spcPct val="100000"/>
              </a:lnSpc>
            </a:pPr>
            <a:r>
              <a:rPr spc="-5" dirty="0"/>
              <a:t>I</a:t>
            </a:r>
            <a:r>
              <a:rPr lang="it-IT" spc="-5" dirty="0"/>
              <a:t>L </a:t>
            </a:r>
            <a:r>
              <a:rPr spc="-5" dirty="0"/>
              <a:t> </a:t>
            </a:r>
            <a:r>
              <a:rPr spc="-10" dirty="0"/>
              <a:t>D.Lg</a:t>
            </a:r>
            <a:r>
              <a:rPr spc="-15" dirty="0"/>
              <a:t>s</a:t>
            </a:r>
            <a:r>
              <a:rPr spc="-5" dirty="0"/>
              <a:t>. </a:t>
            </a:r>
            <a:r>
              <a:rPr spc="-10" dirty="0"/>
              <a:t>n.</a:t>
            </a:r>
            <a:r>
              <a:rPr dirty="0"/>
              <a:t> </a:t>
            </a:r>
            <a:r>
              <a:rPr spc="-5" dirty="0"/>
              <a:t>50/</a:t>
            </a:r>
            <a:r>
              <a:rPr spc="-15" dirty="0"/>
              <a:t>2</a:t>
            </a:r>
            <a:r>
              <a:rPr spc="-5" dirty="0"/>
              <a:t>01</a:t>
            </a:r>
            <a:r>
              <a:rPr dirty="0"/>
              <a:t>6</a:t>
            </a:r>
            <a:r>
              <a:rPr lang="it-IT" dirty="0"/>
              <a:t> e sua Attuazione</a:t>
            </a:r>
            <a:endParaRPr spc="-10" dirty="0"/>
          </a:p>
        </p:txBody>
      </p:sp>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6" name="object 6"/>
          <p:cNvSpPr txBox="1"/>
          <p:nvPr/>
        </p:nvSpPr>
        <p:spPr>
          <a:xfrm>
            <a:off x="827584" y="491918"/>
            <a:ext cx="7200800" cy="4985980"/>
          </a:xfrm>
          <a:prstGeom prst="rect">
            <a:avLst/>
          </a:prstGeom>
        </p:spPr>
        <p:txBody>
          <a:bodyPr vert="horz" wrap="square" lIns="0" tIns="0" rIns="0" bIns="0" rtlCol="0">
            <a:spAutoFit/>
          </a:bodyPr>
          <a:lstStyle/>
          <a:p>
            <a:pPr algn="just"/>
            <a:r>
              <a:rPr lang="it-IT" dirty="0"/>
              <a:t> </a:t>
            </a:r>
          </a:p>
          <a:p>
            <a:pPr algn="just"/>
            <a:r>
              <a:rPr lang="it-IT" sz="2400" dirty="0"/>
              <a:t>h) </a:t>
            </a:r>
            <a:r>
              <a:rPr lang="it-IT" sz="2400" b="1" dirty="0"/>
              <a:t>le eventuali indicazioni </a:t>
            </a:r>
            <a:r>
              <a:rPr lang="it-IT" sz="2400" b="1" u="sng" dirty="0"/>
              <a:t>in ordine al sistema di realizzazione dell’intervento</a:t>
            </a:r>
            <a:r>
              <a:rPr lang="it-IT" sz="2400" dirty="0"/>
              <a:t>, ai sensi della parte I, titolo IV, della parte II, titolo VI, capo I e capo VI, della parte III e della parte IV del codice;  </a:t>
            </a:r>
          </a:p>
          <a:p>
            <a:pPr algn="just"/>
            <a:endParaRPr lang="it-IT" sz="2400" dirty="0"/>
          </a:p>
          <a:p>
            <a:pPr algn="just"/>
            <a:r>
              <a:rPr lang="it-IT" sz="2400" dirty="0"/>
              <a:t>i) l’eventuale indicazione </a:t>
            </a:r>
            <a:r>
              <a:rPr lang="it-IT" sz="2400" b="1" u="sng" dirty="0"/>
              <a:t>della procedura di scelta del contraente,</a:t>
            </a:r>
            <a:r>
              <a:rPr lang="it-IT" sz="2400" dirty="0"/>
              <a:t> ai sensi della parte II, titolo III, capo II, titolo IV e titolo VI, capo I e capo VI, della parte III e della parte IV del codice; </a:t>
            </a:r>
          </a:p>
          <a:p>
            <a:pPr algn="just"/>
            <a:r>
              <a:rPr lang="it-IT" sz="2400" dirty="0"/>
              <a:t> </a:t>
            </a:r>
          </a:p>
          <a:p>
            <a:pPr algn="just"/>
            <a:r>
              <a:rPr lang="it-IT" sz="2400" dirty="0"/>
              <a:t>l) L’eventuale </a:t>
            </a:r>
            <a:r>
              <a:rPr lang="it-IT" sz="2400" b="1" u="sng" dirty="0"/>
              <a:t>indicazione del criterio di aggiudicazione</a:t>
            </a:r>
            <a:r>
              <a:rPr lang="it-IT" sz="2400" dirty="0"/>
              <a:t>, ai sensi dell’articolo 95 del codice; </a:t>
            </a:r>
          </a:p>
          <a:p>
            <a:pPr algn="just"/>
            <a:r>
              <a:rPr lang="it-IT" dirty="0"/>
              <a:t> </a:t>
            </a:r>
          </a:p>
        </p:txBody>
      </p:sp>
    </p:spTree>
    <p:extLst>
      <p:ext uri="{BB962C8B-B14F-4D97-AF65-F5344CB8AC3E}">
        <p14:creationId xmlns:p14="http://schemas.microsoft.com/office/powerpoint/2010/main" val="2432476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11" name="Rectangle 8">
            <a:extLst>
              <a:ext uri="{FF2B5EF4-FFF2-40B4-BE49-F238E27FC236}">
                <a16:creationId xmlns:a16="http://schemas.microsoft.com/office/drawing/2014/main" id="{2FA3C863-C8EA-42F4-BA35-D6236BD46EF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41167" tIns="744303" rIns="491970" bIns="45720" numCol="1" anchor="ctr" anchorCtr="0" compatLnSpc="1">
            <a:prstTxWarp prst="textNoShape">
              <a:avLst/>
            </a:prstTxWarp>
            <a:spAutoFit/>
          </a:bodyPr>
          <a:lstStyle/>
          <a:p>
            <a:endParaRPr lang="it-IT"/>
          </a:p>
        </p:txBody>
      </p:sp>
      <p:sp>
        <p:nvSpPr>
          <p:cNvPr id="12" name="Rectangle 9">
            <a:extLst>
              <a:ext uri="{FF2B5EF4-FFF2-40B4-BE49-F238E27FC236}">
                <a16:creationId xmlns:a16="http://schemas.microsoft.com/office/drawing/2014/main" id="{3CFD7720-7F8E-42DB-84A0-CB95E8697F70}"/>
              </a:ext>
            </a:extLst>
          </p:cNvPr>
          <p:cNvSpPr>
            <a:spLocks noChangeArrowheads="1"/>
          </p:cNvSpPr>
          <p:nvPr/>
        </p:nvSpPr>
        <p:spPr bwMode="auto">
          <a:xfrm>
            <a:off x="251520" y="-835022"/>
            <a:ext cx="8136904" cy="812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1167" tIns="899829" rIns="493557" bIns="45720" numCol="1" anchor="ctr" anchorCtr="0" compatLnSpc="1">
            <a:prstTxWarp prst="textNoShape">
              <a:avLst/>
            </a:prstTxWarp>
            <a:spAutoFit/>
          </a:bodyPr>
          <a:lstStyle/>
          <a:p>
            <a:pPr algn="just" eaLnBrk="0" fontAlgn="base" hangingPunct="0">
              <a:spcBef>
                <a:spcPct val="0"/>
              </a:spcBef>
              <a:spcAft>
                <a:spcPct val="0"/>
              </a:spcAft>
            </a:pPr>
            <a:r>
              <a:rPr lang="it-IT" altLang="it-IT" dirty="0">
                <a:solidFill>
                  <a:srgbClr val="010202"/>
                </a:solidFill>
                <a:latin typeface="Arial" panose="020B0604020202020204" pitchFamily="34" charset="0"/>
              </a:rPr>
              <a:t>m) l’eventuale </a:t>
            </a:r>
            <a:r>
              <a:rPr lang="it-IT" altLang="it-IT" b="1" u="sng" dirty="0">
                <a:solidFill>
                  <a:srgbClr val="010202"/>
                </a:solidFill>
                <a:latin typeface="Arial" panose="020B0604020202020204" pitchFamily="34" charset="0"/>
              </a:rPr>
              <a:t>indicazione della tipologia  di  contratto  </a:t>
            </a:r>
            <a:r>
              <a:rPr lang="it-IT" altLang="it-IT" dirty="0">
                <a:solidFill>
                  <a:srgbClr val="010202"/>
                </a:solidFill>
                <a:latin typeface="Arial" panose="020B0604020202020204" pitchFamily="34" charset="0"/>
              </a:rPr>
              <a:t>individuata  per  la  realizzazione  dell’intervento  ed  in  particolare  se  il  contratto sarà  stipulato  </a:t>
            </a:r>
            <a:r>
              <a:rPr lang="it-IT" altLang="it-IT" b="1" u="sng" dirty="0">
                <a:solidFill>
                  <a:srgbClr val="010202"/>
                </a:solidFill>
                <a:latin typeface="Arial" panose="020B0604020202020204" pitchFamily="34" charset="0"/>
              </a:rPr>
              <a:t>a corpo o a misura, o parte a corpo e parte a misura</a:t>
            </a:r>
            <a:r>
              <a:rPr lang="it-IT" altLang="it-IT" dirty="0">
                <a:solidFill>
                  <a:srgbClr val="010202"/>
                </a:solidFill>
                <a:latin typeface="Arial" panose="020B0604020202020204" pitchFamily="34" charset="0"/>
              </a:rPr>
              <a:t>; </a:t>
            </a:r>
          </a:p>
          <a:p>
            <a:pPr algn="just" eaLnBrk="0" fontAlgn="base" hangingPunct="0">
              <a:spcBef>
                <a:spcPct val="0"/>
              </a:spcBef>
              <a:spcAft>
                <a:spcPct val="0"/>
              </a:spcAft>
            </a:pPr>
            <a:r>
              <a:rPr lang="it-IT" altLang="it-IT" dirty="0">
                <a:solidFill>
                  <a:srgbClr val="010202"/>
                </a:solidFill>
                <a:latin typeface="Arial" panose="020B0604020202020204" pitchFamily="34" charset="0"/>
              </a:rPr>
              <a:t> </a:t>
            </a:r>
          </a:p>
          <a:p>
            <a:pPr algn="just" eaLnBrk="0" fontAlgn="base" hangingPunct="0">
              <a:spcBef>
                <a:spcPct val="0"/>
              </a:spcBef>
              <a:spcAft>
                <a:spcPct val="0"/>
              </a:spcAft>
            </a:pPr>
            <a:r>
              <a:rPr lang="it-IT" altLang="it-IT" dirty="0">
                <a:solidFill>
                  <a:srgbClr val="010202"/>
                </a:solidFill>
                <a:latin typeface="Arial" panose="020B0604020202020204" pitchFamily="34" charset="0"/>
              </a:rPr>
              <a:t>n) </a:t>
            </a:r>
            <a:r>
              <a:rPr lang="it-IT" altLang="it-IT" b="1" dirty="0">
                <a:solidFill>
                  <a:srgbClr val="010202"/>
                </a:solidFill>
                <a:latin typeface="Arial" panose="020B0604020202020204" pitchFamily="34" charset="0"/>
              </a:rPr>
              <a:t>l’indicazione di massima dei tempi necessari </a:t>
            </a:r>
            <a:r>
              <a:rPr lang="it-IT" altLang="it-IT" dirty="0">
                <a:solidFill>
                  <a:srgbClr val="010202"/>
                </a:solidFill>
                <a:latin typeface="Arial" panose="020B0604020202020204" pitchFamily="34" charset="0"/>
              </a:rPr>
              <a:t>per le varie fasi dell’intervento. </a:t>
            </a:r>
          </a:p>
          <a:p>
            <a:pPr algn="just" eaLnBrk="0" fontAlgn="base" hangingPunct="0">
              <a:spcBef>
                <a:spcPct val="0"/>
              </a:spcBef>
              <a:spcAft>
                <a:spcPct val="0"/>
              </a:spcAft>
            </a:pPr>
            <a:r>
              <a:rPr lang="it-IT" altLang="it-IT" dirty="0">
                <a:solidFill>
                  <a:srgbClr val="010202"/>
                </a:solidFill>
                <a:latin typeface="Arial" panose="020B0604020202020204" pitchFamily="34" charset="0"/>
              </a:rPr>
              <a:t> </a:t>
            </a:r>
          </a:p>
          <a:p>
            <a:pPr algn="just" eaLnBrk="0" fontAlgn="base" hangingPunct="0">
              <a:spcBef>
                <a:spcPct val="0"/>
              </a:spcBef>
              <a:spcAft>
                <a:spcPct val="0"/>
              </a:spcAft>
            </a:pPr>
            <a:r>
              <a:rPr lang="it-IT" dirty="0">
                <a:solidFill>
                  <a:srgbClr val="010202"/>
                </a:solidFill>
                <a:latin typeface="Arial" panose="020B0604020202020204" pitchFamily="34" charset="0"/>
              </a:rPr>
              <a:t>o) in </a:t>
            </a:r>
            <a:r>
              <a:rPr lang="it-IT" b="1" u="sng" dirty="0">
                <a:solidFill>
                  <a:srgbClr val="010202"/>
                </a:solidFill>
                <a:latin typeface="Arial" panose="020B0604020202020204" pitchFamily="34" charset="0"/>
              </a:rPr>
              <a:t>caso di affidamenti agli operatori economici di cui all’articolo 46, comma 1, del codice, l’importo di massima stimato da porre a base di gara, calcolato nel rispetto del decreto di cui all’articolo 24, comma 8, del codice</a:t>
            </a:r>
            <a:r>
              <a:rPr lang="it-IT" b="1" dirty="0">
                <a:solidFill>
                  <a:srgbClr val="010202"/>
                </a:solidFill>
                <a:latin typeface="Arial" panose="020B0604020202020204" pitchFamily="34" charset="0"/>
              </a:rPr>
              <a:t>, per la prestazione da affidare</a:t>
            </a:r>
            <a:r>
              <a:rPr lang="it-IT" dirty="0">
                <a:solidFill>
                  <a:srgbClr val="010202"/>
                </a:solidFill>
                <a:latin typeface="Arial" panose="020B0604020202020204" pitchFamily="34" charset="0"/>
              </a:rPr>
              <a:t>;</a:t>
            </a:r>
          </a:p>
          <a:p>
            <a:pPr algn="just" eaLnBrk="0" fontAlgn="base" hangingPunct="0">
              <a:spcBef>
                <a:spcPct val="0"/>
              </a:spcBef>
              <a:spcAft>
                <a:spcPct val="0"/>
              </a:spcAft>
            </a:pPr>
            <a:endParaRPr lang="it-IT" dirty="0">
              <a:solidFill>
                <a:srgbClr val="010202"/>
              </a:solidFill>
              <a:latin typeface="Arial" panose="020B0604020202020204" pitchFamily="34" charset="0"/>
            </a:endParaRPr>
          </a:p>
          <a:p>
            <a:pPr algn="just" eaLnBrk="0" fontAlgn="base" hangingPunct="0">
              <a:spcBef>
                <a:spcPct val="0"/>
              </a:spcBef>
              <a:spcAft>
                <a:spcPct val="0"/>
              </a:spcAft>
            </a:pPr>
            <a:r>
              <a:rPr lang="it-IT" dirty="0">
                <a:solidFill>
                  <a:srgbClr val="010202"/>
                </a:solidFill>
                <a:latin typeface="Arial" panose="020B0604020202020204" pitchFamily="34" charset="0"/>
              </a:rPr>
              <a:t>p)  La possibilità </a:t>
            </a:r>
            <a:r>
              <a:rPr lang="it-IT" b="1" u="sng" dirty="0">
                <a:solidFill>
                  <a:srgbClr val="010202"/>
                </a:solidFill>
                <a:latin typeface="Arial" panose="020B0604020202020204" pitchFamily="34" charset="0"/>
              </a:rPr>
              <a:t>di utilizzare le economie derivanti dai ribassi d’asta</a:t>
            </a:r>
            <a:r>
              <a:rPr lang="it-IT" b="1" dirty="0">
                <a:solidFill>
                  <a:srgbClr val="010202"/>
                </a:solidFill>
                <a:latin typeface="Arial" panose="020B0604020202020204" pitchFamily="34" charset="0"/>
              </a:rPr>
              <a:t> </a:t>
            </a:r>
            <a:r>
              <a:rPr lang="it-IT" dirty="0">
                <a:solidFill>
                  <a:srgbClr val="010202"/>
                </a:solidFill>
                <a:latin typeface="Arial" panose="020B0604020202020204" pitchFamily="34" charset="0"/>
              </a:rPr>
              <a:t>anche per motivate varianti in corso d’opera, nel rispetto dei limiti di cui all’art. 106 del codice;</a:t>
            </a:r>
          </a:p>
          <a:p>
            <a:pPr algn="just" eaLnBrk="0" fontAlgn="base" hangingPunct="0">
              <a:spcBef>
                <a:spcPct val="0"/>
              </a:spcBef>
              <a:spcAft>
                <a:spcPct val="0"/>
              </a:spcAft>
            </a:pPr>
            <a:endParaRPr lang="it-IT" dirty="0">
              <a:solidFill>
                <a:srgbClr val="010202"/>
              </a:solidFill>
              <a:latin typeface="Arial" panose="020B0604020202020204" pitchFamily="34" charset="0"/>
            </a:endParaRPr>
          </a:p>
          <a:p>
            <a:pPr lvl="0" algn="just" eaLnBrk="0" fontAlgn="base" hangingPunct="0">
              <a:spcBef>
                <a:spcPct val="0"/>
              </a:spcBef>
              <a:spcAft>
                <a:spcPct val="0"/>
              </a:spcAft>
            </a:pPr>
            <a:r>
              <a:rPr lang="it-IT" altLang="it-IT" dirty="0">
                <a:solidFill>
                  <a:srgbClr val="010202"/>
                </a:solidFill>
                <a:latin typeface="Arial" panose="020B0604020202020204" pitchFamily="34" charset="0"/>
                <a:ea typeface="Calibri" panose="020F0502020204030204" pitchFamily="34" charset="0"/>
              </a:rPr>
              <a:t> q) nella ipotesi in cui </a:t>
            </a:r>
            <a:r>
              <a:rPr lang="it-IT" altLang="it-IT" b="1" u="sng" dirty="0">
                <a:solidFill>
                  <a:srgbClr val="010202"/>
                </a:solidFill>
                <a:latin typeface="Arial" panose="020B0604020202020204" pitchFamily="34" charset="0"/>
                <a:ea typeface="Calibri" panose="020F0502020204030204" pitchFamily="34" charset="0"/>
              </a:rPr>
              <a:t>non sia prevista la redazione del PSC </a:t>
            </a:r>
            <a:r>
              <a:rPr lang="it-IT" altLang="it-IT" dirty="0">
                <a:solidFill>
                  <a:srgbClr val="010202"/>
                </a:solidFill>
                <a:latin typeface="Arial" panose="020B0604020202020204" pitchFamily="34" charset="0"/>
                <a:ea typeface="Calibri" panose="020F0502020204030204" pitchFamily="34" charset="0"/>
              </a:rPr>
              <a:t>ai sensi del Titolo IV Capo I del </a:t>
            </a:r>
            <a:r>
              <a:rPr lang="it-IT" altLang="it-IT" dirty="0" err="1">
                <a:solidFill>
                  <a:srgbClr val="010202"/>
                </a:solidFill>
                <a:latin typeface="Arial" panose="020B0604020202020204" pitchFamily="34" charset="0"/>
                <a:ea typeface="Calibri" panose="020F0502020204030204" pitchFamily="34" charset="0"/>
              </a:rPr>
              <a:t>D.Lgs</a:t>
            </a:r>
            <a:r>
              <a:rPr lang="it-IT" altLang="it-IT" dirty="0">
                <a:solidFill>
                  <a:srgbClr val="010202"/>
                </a:solidFill>
                <a:latin typeface="Arial" panose="020B0604020202020204" pitchFamily="34" charset="0"/>
                <a:ea typeface="Calibri" panose="020F0502020204030204" pitchFamily="34" charset="0"/>
              </a:rPr>
              <a:t> 9,04,2008 n. 81, </a:t>
            </a:r>
            <a:r>
              <a:rPr lang="it-IT" altLang="it-IT" b="1" u="sng" dirty="0">
                <a:solidFill>
                  <a:srgbClr val="010202"/>
                </a:solidFill>
                <a:latin typeface="Arial" panose="020B0604020202020204" pitchFamily="34" charset="0"/>
                <a:ea typeface="Calibri" panose="020F0502020204030204" pitchFamily="34" charset="0"/>
              </a:rPr>
              <a:t>la previsione dell’elaborato progettuale della sicurezza</a:t>
            </a:r>
            <a:r>
              <a:rPr lang="it-IT" altLang="it-IT" dirty="0">
                <a:solidFill>
                  <a:srgbClr val="010202"/>
                </a:solidFill>
                <a:latin typeface="Arial" panose="020B0604020202020204" pitchFamily="34" charset="0"/>
                <a:ea typeface="Calibri" panose="020F0502020204030204" pitchFamily="34" charset="0"/>
              </a:rPr>
              <a:t> di cui all’art. 2 comma 1, lettera k.</a:t>
            </a:r>
          </a:p>
          <a:p>
            <a:pPr lvl="0" algn="just" eaLnBrk="0" fontAlgn="base" hangingPunct="0">
              <a:spcBef>
                <a:spcPct val="0"/>
              </a:spcBef>
              <a:spcAft>
                <a:spcPct val="0"/>
              </a:spcAft>
            </a:pPr>
            <a:r>
              <a:rPr lang="it-IT" altLang="it-IT" dirty="0">
                <a:solidFill>
                  <a:srgbClr val="010202"/>
                </a:solidFill>
                <a:latin typeface="Arial" panose="020B0604020202020204" pitchFamily="34" charset="0"/>
                <a:ea typeface="Calibri" panose="020F0502020204030204" pitchFamily="34" charset="0"/>
              </a:rPr>
              <a:t> </a:t>
            </a:r>
          </a:p>
          <a:p>
            <a:pPr lvl="0" algn="just" eaLnBrk="0" fontAlgn="base" hangingPunct="0">
              <a:spcBef>
                <a:spcPct val="0"/>
              </a:spcBef>
              <a:spcAft>
                <a:spcPct val="0"/>
              </a:spcAft>
            </a:pPr>
            <a:endParaRPr lang="it-IT" altLang="it-IT" dirty="0">
              <a:solidFill>
                <a:srgbClr val="010202"/>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6739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11" name="Rectangle 8">
            <a:extLst>
              <a:ext uri="{FF2B5EF4-FFF2-40B4-BE49-F238E27FC236}">
                <a16:creationId xmlns:a16="http://schemas.microsoft.com/office/drawing/2014/main" id="{2FA3C863-C8EA-42F4-BA35-D6236BD46EF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41167" tIns="744303" rIns="491970" bIns="45720" numCol="1" anchor="ctr" anchorCtr="0" compatLnSpc="1">
            <a:prstTxWarp prst="textNoShape">
              <a:avLst/>
            </a:prstTxWarp>
            <a:spAutoFit/>
          </a:bodyPr>
          <a:lstStyle/>
          <a:p>
            <a:endParaRPr lang="it-IT"/>
          </a:p>
        </p:txBody>
      </p:sp>
      <p:sp>
        <p:nvSpPr>
          <p:cNvPr id="12" name="Rectangle 9">
            <a:extLst>
              <a:ext uri="{FF2B5EF4-FFF2-40B4-BE49-F238E27FC236}">
                <a16:creationId xmlns:a16="http://schemas.microsoft.com/office/drawing/2014/main" id="{3CFD7720-7F8E-42DB-84A0-CB95E8697F70}"/>
              </a:ext>
            </a:extLst>
          </p:cNvPr>
          <p:cNvSpPr>
            <a:spLocks noChangeArrowheads="1"/>
          </p:cNvSpPr>
          <p:nvPr/>
        </p:nvSpPr>
        <p:spPr bwMode="auto">
          <a:xfrm>
            <a:off x="251520" y="764704"/>
            <a:ext cx="8280920" cy="4801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1167" tIns="899829" rIns="493557" bIns="45720" numCol="1" anchor="ctr" anchorCtr="0" compatLnSpc="1">
            <a:prstTxWarp prst="textNoShape">
              <a:avLst/>
            </a:prstTxWarp>
            <a:spAutoFit/>
          </a:bodyPr>
          <a:lstStyle/>
          <a:p>
            <a:pPr algn="just"/>
            <a:r>
              <a:rPr lang="it-IT" dirty="0">
                <a:solidFill>
                  <a:srgbClr val="010202"/>
                </a:solidFill>
                <a:latin typeface="Arial" panose="020B0604020202020204" pitchFamily="34" charset="0"/>
              </a:rPr>
              <a:t>4. </a:t>
            </a:r>
            <a:r>
              <a:rPr lang="it-IT" b="1" u="sng" dirty="0">
                <a:solidFill>
                  <a:srgbClr val="010202"/>
                </a:solidFill>
                <a:latin typeface="Arial" panose="020B0604020202020204" pitchFamily="34" charset="0"/>
              </a:rPr>
              <a:t>Il quadro </a:t>
            </a:r>
            <a:r>
              <a:rPr lang="it-IT" b="1" u="sng" dirty="0" err="1">
                <a:solidFill>
                  <a:srgbClr val="010202"/>
                </a:solidFill>
                <a:latin typeface="Arial" panose="020B0604020202020204" pitchFamily="34" charset="0"/>
              </a:rPr>
              <a:t>esigenziale</a:t>
            </a:r>
            <a:r>
              <a:rPr lang="it-IT" b="1" u="sng" dirty="0">
                <a:solidFill>
                  <a:srgbClr val="010202"/>
                </a:solidFill>
                <a:latin typeface="Arial" panose="020B0604020202020204" pitchFamily="34" charset="0"/>
              </a:rPr>
              <a:t> e il DIP costituiscono documenti propedeutici alla progettazione e sono di esclusiva competenza dell’amministrazione</a:t>
            </a:r>
            <a:r>
              <a:rPr lang="it-IT" dirty="0">
                <a:solidFill>
                  <a:srgbClr val="010202"/>
                </a:solidFill>
                <a:latin typeface="Arial" panose="020B0604020202020204" pitchFamily="34" charset="0"/>
              </a:rPr>
              <a:t>. </a:t>
            </a:r>
          </a:p>
          <a:p>
            <a:pPr algn="just"/>
            <a:endParaRPr lang="it-IT" dirty="0">
              <a:solidFill>
                <a:srgbClr val="010202"/>
              </a:solidFill>
              <a:latin typeface="Arial" panose="020B0604020202020204" pitchFamily="34" charset="0"/>
            </a:endParaRPr>
          </a:p>
          <a:p>
            <a:pPr algn="just"/>
            <a:r>
              <a:rPr lang="it-IT" dirty="0">
                <a:solidFill>
                  <a:srgbClr val="010202"/>
                </a:solidFill>
                <a:latin typeface="Arial" panose="020B0604020202020204" pitchFamily="34" charset="0"/>
              </a:rPr>
              <a:t>5. Nel caso di </a:t>
            </a:r>
            <a:r>
              <a:rPr lang="it-IT" b="1" dirty="0">
                <a:solidFill>
                  <a:srgbClr val="010202"/>
                </a:solidFill>
                <a:latin typeface="Arial" panose="020B0604020202020204" pitchFamily="34" charset="0"/>
              </a:rPr>
              <a:t>concorso di progettazione e di concorso di idee</a:t>
            </a:r>
            <a:r>
              <a:rPr lang="it-IT" dirty="0">
                <a:solidFill>
                  <a:srgbClr val="010202"/>
                </a:solidFill>
                <a:latin typeface="Arial" panose="020B0604020202020204" pitchFamily="34" charset="0"/>
              </a:rPr>
              <a:t>, di cui alla parte II, titolo VI, capo IV del codice, </a:t>
            </a:r>
            <a:r>
              <a:rPr lang="it-IT" u="sng" dirty="0">
                <a:solidFill>
                  <a:srgbClr val="010202"/>
                </a:solidFill>
                <a:latin typeface="Arial" panose="020B0604020202020204" pitchFamily="34" charset="0"/>
              </a:rPr>
              <a:t>il </a:t>
            </a:r>
            <a:r>
              <a:rPr lang="it-IT" b="1" u="sng" dirty="0">
                <a:solidFill>
                  <a:srgbClr val="010202"/>
                </a:solidFill>
                <a:latin typeface="Arial" panose="020B0604020202020204" pitchFamily="34" charset="0"/>
              </a:rPr>
              <a:t>DIP è integrato con i documenti preparatori del concorso stesso, predisposti a cura della stazione appaltante</a:t>
            </a:r>
            <a:r>
              <a:rPr lang="it-IT" dirty="0">
                <a:solidFill>
                  <a:srgbClr val="010202"/>
                </a:solidFill>
                <a:latin typeface="Arial" panose="020B0604020202020204" pitchFamily="34" charset="0"/>
              </a:rPr>
              <a:t>; tali documenti preparatori definiscono il contenuto del concorso ai fini di una maggiore corrispondenza della progettazione dell’intervento oggetto del concorso alle esigenze qualitative e quantitative dalla stazione appaltante.</a:t>
            </a:r>
          </a:p>
          <a:p>
            <a:pPr lvl="0" algn="just" eaLnBrk="0" fontAlgn="base" hangingPunct="0">
              <a:spcBef>
                <a:spcPct val="0"/>
              </a:spcBef>
              <a:spcAft>
                <a:spcPct val="0"/>
              </a:spcAft>
            </a:pPr>
            <a:endParaRPr lang="it-IT" altLang="it-IT" dirty="0">
              <a:solidFill>
                <a:srgbClr val="010202"/>
              </a:solidFill>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01667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692696"/>
            <a:ext cx="7344816" cy="5755422"/>
          </a:xfrm>
          <a:prstGeom prst="rect">
            <a:avLst/>
          </a:prstGeom>
        </p:spPr>
        <p:txBody>
          <a:bodyPr wrap="square">
            <a:spAutoFit/>
          </a:bodyPr>
          <a:lstStyle/>
          <a:p>
            <a:pPr algn="ctr"/>
            <a:r>
              <a:rPr lang="it-IT" sz="2400" b="1" dirty="0"/>
              <a:t>Articolo 79 Livelli della progettazione di lavori pubblici </a:t>
            </a:r>
          </a:p>
          <a:p>
            <a:endParaRPr lang="it-IT" dirty="0"/>
          </a:p>
          <a:p>
            <a:pPr algn="just"/>
            <a:r>
              <a:rPr lang="it-IT" sz="2400" dirty="0"/>
              <a:t>1. Ai sensi dell’articolo 23, comma 1, del codice, fatto salvo quanto previsto dal comma 3 bis del medesimo articolo, la progettazione in materia di lavori pubblici si articola, secondo tre livelli di successivi approfondimenti tecnici, in: </a:t>
            </a:r>
          </a:p>
          <a:p>
            <a:pPr algn="just"/>
            <a:endParaRPr lang="it-IT" sz="2400" b="1" dirty="0"/>
          </a:p>
          <a:p>
            <a:pPr algn="just"/>
            <a:r>
              <a:rPr lang="it-IT" sz="2800" b="1" u="sng" dirty="0"/>
              <a:t>a) progetto di fattibilità tecnica ed economica; </a:t>
            </a:r>
          </a:p>
          <a:p>
            <a:pPr algn="just"/>
            <a:r>
              <a:rPr lang="it-IT" sz="2800" b="1" u="sng" dirty="0"/>
              <a:t> </a:t>
            </a:r>
          </a:p>
          <a:p>
            <a:pPr algn="just"/>
            <a:r>
              <a:rPr lang="it-IT" sz="2800" b="1" u="sng" dirty="0"/>
              <a:t>b) progetto definitivo; </a:t>
            </a:r>
          </a:p>
          <a:p>
            <a:pPr algn="just"/>
            <a:r>
              <a:rPr lang="it-IT" sz="2800" b="1" u="sng" dirty="0"/>
              <a:t> </a:t>
            </a:r>
          </a:p>
          <a:p>
            <a:pPr algn="just"/>
            <a:r>
              <a:rPr lang="it-IT" sz="2800" b="1" u="sng" dirty="0"/>
              <a:t>c) progetto esecutivo. </a:t>
            </a:r>
          </a:p>
          <a:p>
            <a:pPr algn="just"/>
            <a:r>
              <a:rPr lang="it-IT" sz="2400" b="1" dirty="0"/>
              <a:t> </a:t>
            </a:r>
          </a:p>
          <a:p>
            <a:pPr algn="just"/>
            <a:endParaRPr lang="it-IT" dirty="0"/>
          </a:p>
        </p:txBody>
      </p:sp>
    </p:spTree>
    <p:extLst>
      <p:ext uri="{BB962C8B-B14F-4D97-AF65-F5344CB8AC3E}">
        <p14:creationId xmlns:p14="http://schemas.microsoft.com/office/powerpoint/2010/main" val="714396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692696"/>
            <a:ext cx="7344816" cy="3908762"/>
          </a:xfrm>
          <a:prstGeom prst="rect">
            <a:avLst/>
          </a:prstGeom>
        </p:spPr>
        <p:txBody>
          <a:bodyPr wrap="square">
            <a:spAutoFit/>
          </a:bodyPr>
          <a:lstStyle/>
          <a:p>
            <a:pPr algn="just"/>
            <a:r>
              <a:rPr lang="it-IT" sz="2400" b="1" dirty="0"/>
              <a:t> </a:t>
            </a:r>
          </a:p>
          <a:p>
            <a:pPr algn="just"/>
            <a:r>
              <a:rPr lang="it-IT" sz="2400" b="1" dirty="0"/>
              <a:t>2.  </a:t>
            </a:r>
            <a:r>
              <a:rPr lang="it-IT" sz="2800" b="1" u="sng" dirty="0"/>
              <a:t>I  livelli  di  cui  al  comma  1  costituiscono  una  suddivisione  di  contenuti  progettuali  che  sono  sviluppati  progressivamente nell’ambito  di  un  processo  unitario  senza  soluzione  di  continuità,  al  fine  di  assicurare  la  coerenza  della  progettazione  ai diversi livelli di elaborazione e la rispondenza al quadro </a:t>
            </a:r>
            <a:r>
              <a:rPr lang="it-IT" sz="2800" b="1" u="sng" dirty="0" err="1"/>
              <a:t>esigenziale</a:t>
            </a:r>
            <a:r>
              <a:rPr lang="it-IT" sz="2800" b="1" u="sng" dirty="0"/>
              <a:t> e al DIP di cui all’articolo 78.  </a:t>
            </a:r>
          </a:p>
        </p:txBody>
      </p:sp>
    </p:spTree>
    <p:extLst>
      <p:ext uri="{BB962C8B-B14F-4D97-AF65-F5344CB8AC3E}">
        <p14:creationId xmlns:p14="http://schemas.microsoft.com/office/powerpoint/2010/main" val="947930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1052736"/>
            <a:ext cx="7344816" cy="5262979"/>
          </a:xfrm>
          <a:prstGeom prst="rect">
            <a:avLst/>
          </a:prstGeom>
        </p:spPr>
        <p:txBody>
          <a:bodyPr wrap="square">
            <a:spAutoFit/>
          </a:bodyPr>
          <a:lstStyle/>
          <a:p>
            <a:pPr algn="ctr"/>
            <a:r>
              <a:rPr lang="it-IT" sz="2400" b="1" dirty="0"/>
              <a:t>Articolo 80 Quadro economico dell’opera o </a:t>
            </a:r>
          </a:p>
          <a:p>
            <a:pPr algn="ctr"/>
            <a:r>
              <a:rPr lang="it-IT" sz="2400" b="1" dirty="0"/>
              <a:t>dell’intervento </a:t>
            </a:r>
          </a:p>
          <a:p>
            <a:pPr algn="ctr"/>
            <a:endParaRPr lang="it-IT" sz="2400" b="1" dirty="0"/>
          </a:p>
          <a:p>
            <a:pPr algn="just"/>
            <a:r>
              <a:rPr lang="it-IT" sz="2400" b="1" dirty="0"/>
              <a:t>1. </a:t>
            </a:r>
            <a:r>
              <a:rPr lang="it-IT" sz="2400" dirty="0"/>
              <a:t>Il </a:t>
            </a:r>
            <a:r>
              <a:rPr lang="it-IT" sz="2400" b="1" dirty="0"/>
              <a:t>quadro</a:t>
            </a:r>
            <a:r>
              <a:rPr lang="it-IT" sz="2400" dirty="0"/>
              <a:t> </a:t>
            </a:r>
            <a:r>
              <a:rPr lang="it-IT" sz="2400" b="1" dirty="0"/>
              <a:t>economico dell’opera o dell’intervento è predisposto con progressivo approfondimento in rapporto al livello di progettazione</a:t>
            </a:r>
            <a:r>
              <a:rPr lang="it-IT" sz="2400" dirty="0"/>
              <a:t> di cui fa parte e presenta le necessarie specificazioni e variazioni in relazione alla specifica tipologia e categoria dell’opera  o  dell’intervento  stesso,  nonché  alle  specifiche  modalità  di  affidamento  dei  lavori  ai  sensi  del  codice.  Il  quadro economico, con riferimento al costo complessivo dell’opera o dell’intervento, </a:t>
            </a:r>
            <a:r>
              <a:rPr lang="it-IT" sz="2400" b="1" dirty="0"/>
              <a:t>è così articolato</a:t>
            </a:r>
            <a:r>
              <a:rPr lang="it-IT" sz="2400" dirty="0"/>
              <a:t>: </a:t>
            </a:r>
          </a:p>
          <a:p>
            <a:pPr algn="just"/>
            <a:r>
              <a:rPr lang="it-IT" sz="2400" b="1" dirty="0"/>
              <a:t> </a:t>
            </a:r>
          </a:p>
          <a:p>
            <a:pPr algn="just"/>
            <a:endParaRPr lang="it-IT" sz="2400" b="1" dirty="0"/>
          </a:p>
        </p:txBody>
      </p:sp>
    </p:spTree>
    <p:extLst>
      <p:ext uri="{BB962C8B-B14F-4D97-AF65-F5344CB8AC3E}">
        <p14:creationId xmlns:p14="http://schemas.microsoft.com/office/powerpoint/2010/main" val="2100231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865634" y="302359"/>
            <a:ext cx="7344816" cy="6555641"/>
          </a:xfrm>
          <a:prstGeom prst="rect">
            <a:avLst/>
          </a:prstGeom>
        </p:spPr>
        <p:txBody>
          <a:bodyPr wrap="square">
            <a:spAutoFit/>
          </a:bodyPr>
          <a:lstStyle/>
          <a:p>
            <a:pPr algn="just"/>
            <a:r>
              <a:rPr lang="it-IT" dirty="0"/>
              <a:t> </a:t>
            </a:r>
          </a:p>
          <a:p>
            <a:pPr algn="just"/>
            <a:r>
              <a:rPr lang="it-IT" sz="2400" b="1" u="sng" dirty="0"/>
              <a:t>a) lavori a corpo, lavori a misura; </a:t>
            </a:r>
          </a:p>
          <a:p>
            <a:pPr algn="just"/>
            <a:r>
              <a:rPr lang="it-IT" sz="2400" b="1" u="sng" dirty="0"/>
              <a:t> </a:t>
            </a:r>
          </a:p>
          <a:p>
            <a:pPr algn="just"/>
            <a:r>
              <a:rPr lang="it-IT" sz="2400" b="1" u="sng" dirty="0"/>
              <a:t>b) costi della sicurezza non soggetti a ribasso d’asta; </a:t>
            </a:r>
          </a:p>
          <a:p>
            <a:pPr algn="just"/>
            <a:r>
              <a:rPr lang="it-IT" sz="2400" b="1" u="sng" dirty="0"/>
              <a:t> </a:t>
            </a:r>
          </a:p>
          <a:p>
            <a:pPr algn="just"/>
            <a:r>
              <a:rPr lang="it-IT" sz="2400" b="1" u="sng" dirty="0"/>
              <a:t>c) somme a disposizione della stazione appaltante per:</a:t>
            </a:r>
          </a:p>
          <a:p>
            <a:pPr algn="just"/>
            <a:r>
              <a:rPr lang="it-IT" sz="2400" b="1" dirty="0"/>
              <a:t> </a:t>
            </a:r>
          </a:p>
          <a:p>
            <a:pPr algn="just"/>
            <a:r>
              <a:rPr lang="it-IT" sz="2400" dirty="0"/>
              <a:t>1) </a:t>
            </a:r>
            <a:r>
              <a:rPr lang="it-IT" sz="2400" b="1" dirty="0"/>
              <a:t>lavori in amministrazione diretta previsti in progetto ed esclusi dall’appalto, ivi inclusi i rimborsi previa fattura</a:t>
            </a:r>
            <a:r>
              <a:rPr lang="it-IT" sz="2400" dirty="0"/>
              <a:t>; </a:t>
            </a:r>
          </a:p>
          <a:p>
            <a:pPr algn="just"/>
            <a:r>
              <a:rPr lang="it-IT" sz="2400" dirty="0"/>
              <a:t> </a:t>
            </a:r>
          </a:p>
          <a:p>
            <a:pPr algn="just"/>
            <a:r>
              <a:rPr lang="it-IT" sz="2400" dirty="0"/>
              <a:t>2. a) </a:t>
            </a:r>
            <a:r>
              <a:rPr lang="it-IT" sz="2400" b="1" i="1" dirty="0"/>
              <a:t>rilievi, accertamenti e indagini </a:t>
            </a:r>
            <a:r>
              <a:rPr lang="it-IT" sz="2400" i="1" dirty="0"/>
              <a:t>da eseguire ai diversi livelli di progettazione </a:t>
            </a:r>
            <a:r>
              <a:rPr lang="it-IT" sz="2400" b="1" i="1" u="sng" dirty="0"/>
              <a:t>a cura della stazione appaltante</a:t>
            </a:r>
            <a:r>
              <a:rPr lang="it-IT" sz="2400" dirty="0"/>
              <a:t>; </a:t>
            </a:r>
          </a:p>
          <a:p>
            <a:pPr algn="just"/>
            <a:r>
              <a:rPr lang="it-IT" sz="2400" dirty="0"/>
              <a:t> </a:t>
            </a:r>
          </a:p>
          <a:p>
            <a:pPr algn="just"/>
            <a:r>
              <a:rPr lang="it-IT" sz="2400" dirty="0"/>
              <a:t>2. b) </a:t>
            </a:r>
            <a:r>
              <a:rPr lang="it-IT" sz="2400" b="1" i="1" dirty="0"/>
              <a:t>rilievi, accertamenti e indagini </a:t>
            </a:r>
            <a:r>
              <a:rPr lang="it-IT" sz="2400" i="1" dirty="0"/>
              <a:t>da eseguire ai diversi livelli di progettazione </a:t>
            </a:r>
            <a:r>
              <a:rPr lang="it-IT" sz="2400" b="1" i="1" u="sng" dirty="0"/>
              <a:t>a cura del progettista</a:t>
            </a:r>
            <a:r>
              <a:rPr lang="it-IT" sz="2400" dirty="0"/>
              <a:t>; </a:t>
            </a:r>
          </a:p>
          <a:p>
            <a:pPr algn="just"/>
            <a:endParaRPr lang="it-IT" sz="2400" b="1" dirty="0"/>
          </a:p>
          <a:p>
            <a:r>
              <a:rPr lang="it-IT" dirty="0"/>
              <a:t> </a:t>
            </a:r>
          </a:p>
        </p:txBody>
      </p:sp>
    </p:spTree>
    <p:extLst>
      <p:ext uri="{BB962C8B-B14F-4D97-AF65-F5344CB8AC3E}">
        <p14:creationId xmlns:p14="http://schemas.microsoft.com/office/powerpoint/2010/main" val="2165963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836712"/>
            <a:ext cx="7344816" cy="4062651"/>
          </a:xfrm>
          <a:prstGeom prst="rect">
            <a:avLst/>
          </a:prstGeom>
        </p:spPr>
        <p:txBody>
          <a:bodyPr wrap="square">
            <a:spAutoFit/>
          </a:bodyPr>
          <a:lstStyle/>
          <a:p>
            <a:pPr algn="just"/>
            <a:r>
              <a:rPr lang="it-IT" dirty="0"/>
              <a:t> </a:t>
            </a:r>
          </a:p>
          <a:p>
            <a:pPr algn="just"/>
            <a:r>
              <a:rPr lang="it-IT" sz="2400" b="1" dirty="0"/>
              <a:t>3) allacciamenti ai pubblici servizi ed eliminazione di eventuali interferenze </a:t>
            </a:r>
            <a:r>
              <a:rPr lang="it-IT" sz="2400" dirty="0"/>
              <a:t>ai sensi dell’articolo 27 commi 3, 4, 5 e 6 del codice; </a:t>
            </a:r>
          </a:p>
          <a:p>
            <a:pPr algn="just"/>
            <a:r>
              <a:rPr lang="it-IT" sz="2400" b="1" dirty="0"/>
              <a:t> </a:t>
            </a:r>
          </a:p>
          <a:p>
            <a:pPr algn="just"/>
            <a:r>
              <a:rPr lang="it-IT" sz="2400" b="1" dirty="0"/>
              <a:t>4) imprevisti, </a:t>
            </a:r>
            <a:r>
              <a:rPr lang="it-IT" sz="2400" dirty="0"/>
              <a:t>secondo quanto precisato al comma 2</a:t>
            </a:r>
            <a:r>
              <a:rPr lang="it-IT" sz="2400" b="1" dirty="0"/>
              <a:t>; </a:t>
            </a:r>
          </a:p>
          <a:p>
            <a:pPr algn="just"/>
            <a:r>
              <a:rPr lang="it-IT" sz="2400" b="1" dirty="0"/>
              <a:t> </a:t>
            </a:r>
          </a:p>
          <a:p>
            <a:pPr algn="just"/>
            <a:r>
              <a:rPr lang="it-IT" sz="2400" b="1" dirty="0"/>
              <a:t>5) accantonamenti in relazione alle modifiche di cui all’articolo 106, comma 1 lettera a) del codice; </a:t>
            </a:r>
            <a:r>
              <a:rPr lang="it-IT" sz="2400" i="1" dirty="0"/>
              <a:t>(1)</a:t>
            </a:r>
          </a:p>
          <a:p>
            <a:pPr algn="just"/>
            <a:r>
              <a:rPr lang="it-IT" sz="2400" b="1" dirty="0"/>
              <a:t> </a:t>
            </a:r>
          </a:p>
          <a:p>
            <a:pPr algn="just"/>
            <a:r>
              <a:rPr lang="it-IT" sz="2400" b="1" dirty="0"/>
              <a:t>6) acquisizione di aree o immobili e relativi indennizzi; </a:t>
            </a:r>
          </a:p>
        </p:txBody>
      </p:sp>
    </p:spTree>
    <p:extLst>
      <p:ext uri="{BB962C8B-B14F-4D97-AF65-F5344CB8AC3E}">
        <p14:creationId xmlns:p14="http://schemas.microsoft.com/office/powerpoint/2010/main" val="819393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764704"/>
            <a:ext cx="7344816" cy="4801314"/>
          </a:xfrm>
          <a:prstGeom prst="rect">
            <a:avLst/>
          </a:prstGeom>
        </p:spPr>
        <p:txBody>
          <a:bodyPr wrap="square">
            <a:spAutoFit/>
          </a:bodyPr>
          <a:lstStyle/>
          <a:p>
            <a:pPr algn="just"/>
            <a:r>
              <a:rPr lang="it-IT" sz="2400" dirty="0"/>
              <a:t>7)  spese  tecniche  </a:t>
            </a:r>
            <a:r>
              <a:rPr lang="it-IT" sz="2400" b="1" dirty="0"/>
              <a:t>relative  alla </a:t>
            </a:r>
            <a:r>
              <a:rPr lang="it-IT" sz="2400" u="sng" dirty="0"/>
              <a:t> progettazione</a:t>
            </a:r>
            <a:r>
              <a:rPr lang="it-IT" sz="2400" dirty="0"/>
              <a:t>,  alle  attività  preliminari,  ivi  compreso  l’eventuale  monitoraggio  di  parametri necessari ai fini della progettazione ove pertinente; </a:t>
            </a:r>
            <a:r>
              <a:rPr lang="it-IT" sz="2400" u="sng" dirty="0"/>
              <a:t>al coordinamento della sicurezza in fase di progettazione</a:t>
            </a:r>
            <a:r>
              <a:rPr lang="it-IT" sz="2400" dirty="0"/>
              <a:t>; </a:t>
            </a:r>
            <a:r>
              <a:rPr lang="it-IT" sz="2400" b="1" u="sng" dirty="0"/>
              <a:t>alle conferenze dei  servizi</a:t>
            </a:r>
            <a:r>
              <a:rPr lang="it-IT" sz="2400" u="sng" dirty="0"/>
              <a:t>;  </a:t>
            </a:r>
            <a:r>
              <a:rPr lang="it-IT" sz="2400" b="1" u="sng" dirty="0"/>
              <a:t>alla  direzione  lavori  e  al  coordinamento  della  sicurezza  in  fase  di  esecuzione</a:t>
            </a:r>
            <a:r>
              <a:rPr lang="it-IT" sz="2400" dirty="0"/>
              <a:t>;  </a:t>
            </a:r>
            <a:r>
              <a:rPr lang="it-IT" sz="2400" b="1" u="sng" dirty="0"/>
              <a:t>all’assistenza  giornaliera  e contabilità</a:t>
            </a:r>
            <a:r>
              <a:rPr lang="it-IT" sz="2400" dirty="0"/>
              <a:t>;  </a:t>
            </a:r>
            <a:r>
              <a:rPr lang="it-IT" sz="2400" b="1" u="sng" dirty="0"/>
              <a:t>all’incentivo</a:t>
            </a:r>
            <a:r>
              <a:rPr lang="it-IT" sz="2400" b="1" dirty="0"/>
              <a:t>  </a:t>
            </a:r>
            <a:r>
              <a:rPr lang="it-IT" sz="2400" dirty="0"/>
              <a:t>di  cui  all’articolo  113,  comma  2,  del  codice,</a:t>
            </a:r>
            <a:r>
              <a:rPr lang="it-IT" sz="2400" b="1" dirty="0"/>
              <a:t>  </a:t>
            </a:r>
            <a:r>
              <a:rPr lang="it-IT" sz="2400" dirty="0"/>
              <a:t>nella  misura  corrispondente  alle  prestazioni  che  dovranno essere svolte dal personale dipendente, ivi compresa </a:t>
            </a:r>
            <a:r>
              <a:rPr lang="it-IT" sz="2400" b="1" u="sng" dirty="0"/>
              <a:t>la verifica della progettazione</a:t>
            </a:r>
            <a:r>
              <a:rPr lang="it-IT" sz="2400" b="1" dirty="0"/>
              <a:t> </a:t>
            </a:r>
            <a:r>
              <a:rPr lang="it-IT" sz="2400" dirty="0"/>
              <a:t>ai sensi dell’art. 26 del codice; </a:t>
            </a:r>
          </a:p>
          <a:p>
            <a:pPr algn="just"/>
            <a:endParaRPr lang="it-IT" dirty="0"/>
          </a:p>
        </p:txBody>
      </p:sp>
    </p:spTree>
    <p:extLst>
      <p:ext uri="{BB962C8B-B14F-4D97-AF65-F5344CB8AC3E}">
        <p14:creationId xmlns:p14="http://schemas.microsoft.com/office/powerpoint/2010/main" val="90316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404664"/>
            <a:ext cx="7344816" cy="5909310"/>
          </a:xfrm>
          <a:prstGeom prst="rect">
            <a:avLst/>
          </a:prstGeom>
        </p:spPr>
        <p:txBody>
          <a:bodyPr wrap="square">
            <a:spAutoFit/>
          </a:bodyPr>
          <a:lstStyle/>
          <a:p>
            <a:pPr algn="just"/>
            <a:endParaRPr lang="it-IT" dirty="0"/>
          </a:p>
          <a:p>
            <a:pPr algn="just"/>
            <a:r>
              <a:rPr lang="it-IT" sz="2400" dirty="0"/>
              <a:t>8)  Qualora svolte dai dipendenti dell’amministrazione, </a:t>
            </a:r>
            <a:r>
              <a:rPr lang="it-IT" sz="2400" b="1" dirty="0"/>
              <a:t>spese  per  attività  </a:t>
            </a:r>
            <a:r>
              <a:rPr lang="it-IT" sz="2400" b="1" u="sng" dirty="0"/>
              <a:t>tecnico-amministrative  e  strumentali  connesse  alla  progettazione,  di  supporto  al  responsabile  del procedimento, di   assicurazione   dei   progettisti   qualora   dipendenti  della Amministrazione</a:t>
            </a:r>
            <a:r>
              <a:rPr lang="it-IT" sz="2400" dirty="0"/>
              <a:t>,  ai  sensi  dell’articolo  24  comma  4  del  codice; </a:t>
            </a:r>
          </a:p>
          <a:p>
            <a:pPr algn="just"/>
            <a:endParaRPr lang="it-IT" sz="2400" dirty="0"/>
          </a:p>
          <a:p>
            <a:pPr algn="just"/>
            <a:r>
              <a:rPr lang="it-IT" sz="2400" dirty="0"/>
              <a:t>9) </a:t>
            </a:r>
            <a:r>
              <a:rPr lang="it-IT" sz="2400" b="1" dirty="0"/>
              <a:t>spese di cui all’articolo 113, comma 4 </a:t>
            </a:r>
            <a:r>
              <a:rPr lang="it-IT" sz="2400" dirty="0"/>
              <a:t>del codice; </a:t>
            </a:r>
            <a:r>
              <a:rPr lang="it-IT" sz="2400" i="1" dirty="0"/>
              <a:t>(1)</a:t>
            </a:r>
          </a:p>
          <a:p>
            <a:pPr algn="just"/>
            <a:r>
              <a:rPr lang="it-IT" sz="2400" dirty="0"/>
              <a:t> </a:t>
            </a:r>
          </a:p>
          <a:p>
            <a:pPr algn="just"/>
            <a:r>
              <a:rPr lang="it-IT" sz="2400" dirty="0"/>
              <a:t>10) </a:t>
            </a:r>
            <a:r>
              <a:rPr lang="it-IT" sz="2400" b="1" dirty="0"/>
              <a:t>spese strumentali di cui all’articolo 23, commi 11 bis e 11 ter</a:t>
            </a:r>
            <a:r>
              <a:rPr lang="it-IT" sz="2400" dirty="0"/>
              <a:t>, del codice </a:t>
            </a:r>
            <a:r>
              <a:rPr lang="it-IT" sz="2400" i="1" dirty="0"/>
              <a:t>(2)</a:t>
            </a:r>
            <a:r>
              <a:rPr lang="it-IT" i="1" dirty="0"/>
              <a:t> </a:t>
            </a:r>
            <a:r>
              <a:rPr lang="it-IT" sz="2400" b="1" dirty="0"/>
              <a:t>ivi comprese  quelle da sostenere per avvalersi di servizi forniti dalle centrali di committenza;  </a:t>
            </a:r>
          </a:p>
          <a:p>
            <a:pPr algn="just"/>
            <a:endParaRPr lang="it-IT" sz="2400" dirty="0"/>
          </a:p>
        </p:txBody>
      </p:sp>
    </p:spTree>
    <p:extLst>
      <p:ext uri="{BB962C8B-B14F-4D97-AF65-F5344CB8AC3E}">
        <p14:creationId xmlns:p14="http://schemas.microsoft.com/office/powerpoint/2010/main" val="2235120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692696"/>
            <a:ext cx="7416824" cy="5447645"/>
          </a:xfrm>
          <a:prstGeom prst="rect">
            <a:avLst/>
          </a:prstGeom>
        </p:spPr>
        <p:txBody>
          <a:bodyPr wrap="square">
            <a:spAutoFit/>
          </a:bodyPr>
          <a:lstStyle/>
          <a:p>
            <a:pPr algn="just"/>
            <a:r>
              <a:rPr lang="it-IT" sz="2400" dirty="0"/>
              <a:t>11) </a:t>
            </a:r>
            <a:r>
              <a:rPr lang="it-IT" sz="2400" b="1" dirty="0"/>
              <a:t>spese per commissioni giudicatrici</a:t>
            </a:r>
            <a:r>
              <a:rPr lang="it-IT" sz="2400" dirty="0"/>
              <a:t>; </a:t>
            </a:r>
          </a:p>
          <a:p>
            <a:pPr algn="just"/>
            <a:r>
              <a:rPr lang="it-IT" sz="2400" dirty="0"/>
              <a:t> </a:t>
            </a:r>
          </a:p>
          <a:p>
            <a:pPr algn="just"/>
            <a:r>
              <a:rPr lang="it-IT" sz="2400" dirty="0"/>
              <a:t>12) </a:t>
            </a:r>
            <a:r>
              <a:rPr lang="it-IT" sz="2400" b="1" dirty="0"/>
              <a:t>spese per pubblicità</a:t>
            </a:r>
            <a:r>
              <a:rPr lang="it-IT" sz="2400" dirty="0"/>
              <a:t>; </a:t>
            </a:r>
          </a:p>
          <a:p>
            <a:pPr algn="just"/>
            <a:r>
              <a:rPr lang="it-IT" sz="2400" dirty="0"/>
              <a:t> </a:t>
            </a:r>
          </a:p>
          <a:p>
            <a:pPr algn="just"/>
            <a:r>
              <a:rPr lang="it-IT" sz="2400" dirty="0"/>
              <a:t>13)  </a:t>
            </a:r>
            <a:r>
              <a:rPr lang="it-IT" sz="2400" b="1" u="sng" dirty="0"/>
              <a:t>spese  per  prove  di  laboratorio,  accertamenti  e  verifiche  tecniche  obbligatorie  o  specificamente  previste  dal  capitolato </a:t>
            </a:r>
            <a:r>
              <a:rPr lang="it-IT" sz="2400" dirty="0"/>
              <a:t>speciale  d’appalto,  di  cui  all’articolo  111,  comma  1  bis,  del  codice,  nonché  per </a:t>
            </a:r>
            <a:r>
              <a:rPr lang="it-IT" sz="2400" b="1" u="sng" dirty="0"/>
              <a:t>l’eventuale monitoraggio  successivo  alla  realizzazione dell’opera</a:t>
            </a:r>
            <a:r>
              <a:rPr lang="it-IT" sz="2400" dirty="0"/>
              <a:t>, ove prescritto; </a:t>
            </a:r>
          </a:p>
          <a:p>
            <a:pPr algn="just"/>
            <a:r>
              <a:rPr lang="it-IT" sz="2400" dirty="0"/>
              <a:t> </a:t>
            </a:r>
          </a:p>
          <a:p>
            <a:pPr algn="just"/>
            <a:r>
              <a:rPr lang="it-IT" sz="2400" dirty="0"/>
              <a:t>14) </a:t>
            </a:r>
            <a:r>
              <a:rPr lang="it-IT" sz="2400" b="1" dirty="0"/>
              <a:t>spese per collaudo tecnico-amministrativo, collaudo statico ed altri eventuali collaudi specialistici</a:t>
            </a:r>
            <a:r>
              <a:rPr lang="it-IT" sz="2400" dirty="0"/>
              <a:t>; </a:t>
            </a:r>
          </a:p>
          <a:p>
            <a:pPr algn="just"/>
            <a:r>
              <a:rPr lang="it-IT" dirty="0"/>
              <a:t> </a:t>
            </a:r>
          </a:p>
          <a:p>
            <a:pPr algn="just"/>
            <a:r>
              <a:rPr lang="it-IT" dirty="0"/>
              <a:t> </a:t>
            </a:r>
          </a:p>
        </p:txBody>
      </p:sp>
    </p:spTree>
    <p:extLst>
      <p:ext uri="{BB962C8B-B14F-4D97-AF65-F5344CB8AC3E}">
        <p14:creationId xmlns:p14="http://schemas.microsoft.com/office/powerpoint/2010/main" val="3387991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692696"/>
            <a:ext cx="7416824" cy="3970318"/>
          </a:xfrm>
          <a:prstGeom prst="rect">
            <a:avLst/>
          </a:prstGeom>
        </p:spPr>
        <p:txBody>
          <a:bodyPr wrap="square">
            <a:spAutoFit/>
          </a:bodyPr>
          <a:lstStyle/>
          <a:p>
            <a:pPr algn="just"/>
            <a:r>
              <a:rPr lang="it-IT" dirty="0"/>
              <a:t> </a:t>
            </a:r>
          </a:p>
          <a:p>
            <a:pPr algn="just"/>
            <a:r>
              <a:rPr lang="it-IT" sz="2400" dirty="0"/>
              <a:t>15) </a:t>
            </a:r>
            <a:r>
              <a:rPr lang="it-IT" sz="2400" b="1" dirty="0"/>
              <a:t>spese per la verifica preventiva dell’interesse archeologico</a:t>
            </a:r>
            <a:r>
              <a:rPr lang="it-IT" sz="2400" dirty="0"/>
              <a:t>, di cui all’articolo 25, comma 12 del codice; </a:t>
            </a:r>
          </a:p>
          <a:p>
            <a:pPr algn="just"/>
            <a:endParaRPr lang="it-IT" sz="2400" dirty="0"/>
          </a:p>
          <a:p>
            <a:pPr algn="just"/>
            <a:r>
              <a:rPr lang="it-IT" sz="2400" dirty="0"/>
              <a:t>16) eventuali spese per la </a:t>
            </a:r>
            <a:r>
              <a:rPr lang="it-IT" sz="2400" b="1" dirty="0"/>
              <a:t>certificazione dell’opera secondo uno dei protocolli di sostenibilità energetica ed ambientale </a:t>
            </a:r>
            <a:r>
              <a:rPr lang="it-IT" sz="2400" dirty="0"/>
              <a:t>di livello nazionale o internazionale;</a:t>
            </a:r>
          </a:p>
          <a:p>
            <a:pPr algn="just"/>
            <a:endParaRPr lang="it-IT" sz="2400" dirty="0"/>
          </a:p>
          <a:p>
            <a:pPr algn="just"/>
            <a:r>
              <a:rPr lang="it-IT" sz="2400" dirty="0"/>
              <a:t> 17) </a:t>
            </a:r>
            <a:r>
              <a:rPr lang="it-IT" sz="2400" b="1" dirty="0"/>
              <a:t>somme per oneri di discarica, ove non compensati all’interno dei lavori </a:t>
            </a:r>
            <a:r>
              <a:rPr lang="it-IT" sz="2400" dirty="0"/>
              <a:t>di cui alla lettera a); </a:t>
            </a:r>
          </a:p>
          <a:p>
            <a:pPr algn="just"/>
            <a:r>
              <a:rPr lang="it-IT" dirty="0"/>
              <a:t> </a:t>
            </a:r>
          </a:p>
        </p:txBody>
      </p:sp>
    </p:spTree>
    <p:extLst>
      <p:ext uri="{BB962C8B-B14F-4D97-AF65-F5344CB8AC3E}">
        <p14:creationId xmlns:p14="http://schemas.microsoft.com/office/powerpoint/2010/main" val="991405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226857"/>
            <a:ext cx="7344816" cy="6555641"/>
          </a:xfrm>
          <a:prstGeom prst="rect">
            <a:avLst/>
          </a:prstGeom>
        </p:spPr>
        <p:txBody>
          <a:bodyPr wrap="square">
            <a:spAutoFit/>
          </a:bodyPr>
          <a:lstStyle/>
          <a:p>
            <a:pPr algn="just"/>
            <a:r>
              <a:rPr lang="it-IT" sz="2400" dirty="0"/>
              <a:t>18)  nel  caso  di  </a:t>
            </a:r>
            <a:r>
              <a:rPr lang="it-IT" sz="2400" b="1" dirty="0"/>
              <a:t>affidamento  a  contraente  generale</a:t>
            </a:r>
            <a:r>
              <a:rPr lang="it-IT" sz="2400" dirty="0"/>
              <a:t>,  l’importo  relativo  </a:t>
            </a:r>
            <a:r>
              <a:rPr lang="it-IT" sz="2400" b="1" dirty="0"/>
              <a:t>all’aliquota  per  l’attuazione  </a:t>
            </a:r>
            <a:r>
              <a:rPr lang="it-IT" sz="2400" dirty="0"/>
              <a:t>di  </a:t>
            </a:r>
            <a:r>
              <a:rPr lang="it-IT" sz="2400" b="1" dirty="0"/>
              <a:t>misure  volte  alla prevenzione e repressione della criminalità e tentativi di infiltrazione mafiosa</a:t>
            </a:r>
            <a:r>
              <a:rPr lang="it-IT" sz="2400" dirty="0"/>
              <a:t>, di cui all’articolo 194, comma 20, del codice, non soggetto a ribasso; nonché l’eventuale importo relativo agli oneri di cui all’articolo 196, comma 1, del codice; </a:t>
            </a:r>
          </a:p>
          <a:p>
            <a:pPr algn="just"/>
            <a:r>
              <a:rPr lang="it-IT" sz="2400" dirty="0"/>
              <a:t> </a:t>
            </a:r>
          </a:p>
          <a:p>
            <a:pPr algn="just"/>
            <a:r>
              <a:rPr lang="it-IT" sz="2400" dirty="0"/>
              <a:t>19)  qualora  non  inserite  nei  lavoro  oggetto  di  affidamento,  </a:t>
            </a:r>
            <a:r>
              <a:rPr lang="it-IT" sz="2400" b="1" dirty="0"/>
              <a:t>le  opere  di  mitigazione  e  di  compensazione  dell’impatto ambientale  e  sociale</a:t>
            </a:r>
            <a:r>
              <a:rPr lang="it-IT" sz="2400" dirty="0"/>
              <a:t>,  di  cui  all’articolo  23,  comma  6,  del  codice.  Tali  opere  non  possono  comunque  eccedere  l’importo  stabilito  per  legge  espresso  in  percentuale  del  costo  complessivo  dell’opera  o  del  lavoro;  costi  per  il  monitoraggio ambientale; </a:t>
            </a:r>
          </a:p>
          <a:p>
            <a:pPr algn="just"/>
            <a:r>
              <a:rPr lang="it-IT" dirty="0"/>
              <a:t> </a:t>
            </a:r>
          </a:p>
          <a:p>
            <a:pPr algn="just"/>
            <a:r>
              <a:rPr lang="it-IT" dirty="0"/>
              <a:t> </a:t>
            </a:r>
          </a:p>
        </p:txBody>
      </p:sp>
    </p:spTree>
    <p:extLst>
      <p:ext uri="{BB962C8B-B14F-4D97-AF65-F5344CB8AC3E}">
        <p14:creationId xmlns:p14="http://schemas.microsoft.com/office/powerpoint/2010/main" val="1251701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226857"/>
            <a:ext cx="7344816" cy="6647974"/>
          </a:xfrm>
          <a:prstGeom prst="rect">
            <a:avLst/>
          </a:prstGeom>
        </p:spPr>
        <p:txBody>
          <a:bodyPr wrap="square">
            <a:spAutoFit/>
          </a:bodyPr>
          <a:lstStyle/>
          <a:p>
            <a:pPr algn="just"/>
            <a:r>
              <a:rPr lang="it-IT" sz="2400" dirty="0"/>
              <a:t>20) nei casi in cui sono previste, </a:t>
            </a:r>
            <a:r>
              <a:rPr lang="it-IT" sz="2400" b="1" dirty="0"/>
              <a:t>spese per le opere artistiche </a:t>
            </a:r>
            <a:r>
              <a:rPr lang="it-IT" sz="2400" dirty="0"/>
              <a:t>di cui alla legge 20 luglio 1949, n. 717 e successive modifiche e integrazioni; </a:t>
            </a:r>
          </a:p>
          <a:p>
            <a:pPr algn="just"/>
            <a:r>
              <a:rPr lang="it-IT" sz="2400" dirty="0"/>
              <a:t> </a:t>
            </a:r>
          </a:p>
          <a:p>
            <a:pPr algn="just"/>
            <a:r>
              <a:rPr lang="it-IT" sz="2400" dirty="0"/>
              <a:t>21) </a:t>
            </a:r>
            <a:r>
              <a:rPr lang="it-IT" sz="2400" b="1" dirty="0"/>
              <a:t>I.V.A. ed eventuali altre imposte</a:t>
            </a:r>
            <a:r>
              <a:rPr lang="it-IT" sz="2400" dirty="0"/>
              <a:t>; </a:t>
            </a:r>
          </a:p>
          <a:p>
            <a:pPr algn="just"/>
            <a:r>
              <a:rPr lang="it-IT" sz="2400" dirty="0"/>
              <a:t> </a:t>
            </a:r>
          </a:p>
          <a:p>
            <a:pPr algn="just"/>
            <a:r>
              <a:rPr lang="it-IT" sz="2400" dirty="0"/>
              <a:t>22) </a:t>
            </a:r>
            <a:r>
              <a:rPr lang="it-IT" sz="2400" b="1" u="sng" dirty="0"/>
              <a:t>ogni altra voce di costo giustificata da previsioni normative o dalla specificità dell’intervento</a:t>
            </a:r>
            <a:r>
              <a:rPr lang="it-IT" sz="2400" u="sng" dirty="0"/>
              <a:t>. </a:t>
            </a:r>
          </a:p>
          <a:p>
            <a:pPr algn="just"/>
            <a:endParaRPr lang="it-IT" sz="2400" dirty="0"/>
          </a:p>
          <a:p>
            <a:pPr algn="just"/>
            <a:r>
              <a:rPr lang="it-IT" sz="2400" dirty="0"/>
              <a:t>2.  </a:t>
            </a:r>
            <a:r>
              <a:rPr lang="it-IT" sz="2400" b="1" dirty="0"/>
              <a:t>Le  voci  </a:t>
            </a:r>
            <a:r>
              <a:rPr lang="it-IT" sz="2400" dirty="0"/>
              <a:t>del  quadro  economico  relative </a:t>
            </a:r>
            <a:r>
              <a:rPr lang="it-IT" sz="2400" b="1" dirty="0"/>
              <a:t> ad  </a:t>
            </a:r>
            <a:r>
              <a:rPr lang="it-IT" sz="2400" b="1" u="sng" dirty="0"/>
              <a:t>imprevisti</a:t>
            </a:r>
            <a:r>
              <a:rPr lang="it-IT" sz="2400" dirty="0"/>
              <a:t>,  di  cui  al  comma  1,  lettera  c),  numero  4,  e  ad  eventuali  lavori  in amministrazione diretta, di cui al comma 1, la lettera c), numero 1) </a:t>
            </a:r>
            <a:r>
              <a:rPr lang="it-IT" sz="2400" b="1" dirty="0"/>
              <a:t>non </a:t>
            </a:r>
            <a:r>
              <a:rPr lang="it-IT" sz="2400" b="1" u="sng" dirty="0"/>
              <a:t>devono superare complessivamente il dieci per cento dell’importo dei lavori a base di gara, comprensivo dei costi della sicurezza</a:t>
            </a:r>
            <a:r>
              <a:rPr lang="it-IT" sz="2400" u="sng" dirty="0"/>
              <a:t>.</a:t>
            </a:r>
            <a:r>
              <a:rPr lang="it-IT" sz="2400" dirty="0"/>
              <a:t> </a:t>
            </a:r>
          </a:p>
          <a:p>
            <a:pPr algn="just"/>
            <a:endParaRPr lang="it-IT" sz="2400" dirty="0"/>
          </a:p>
          <a:p>
            <a:pPr algn="just"/>
            <a:r>
              <a:rPr lang="it-IT" dirty="0"/>
              <a:t> </a:t>
            </a:r>
          </a:p>
        </p:txBody>
      </p:sp>
    </p:spTree>
    <p:extLst>
      <p:ext uri="{BB962C8B-B14F-4D97-AF65-F5344CB8AC3E}">
        <p14:creationId xmlns:p14="http://schemas.microsoft.com/office/powerpoint/2010/main" val="2738646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692696"/>
            <a:ext cx="7272808" cy="4985980"/>
          </a:xfrm>
          <a:prstGeom prst="rect">
            <a:avLst/>
          </a:prstGeom>
        </p:spPr>
        <p:txBody>
          <a:bodyPr wrap="square">
            <a:spAutoFit/>
          </a:bodyPr>
          <a:lstStyle/>
          <a:p>
            <a:pPr algn="just"/>
            <a:r>
              <a:rPr lang="it-IT" dirty="0"/>
              <a:t> </a:t>
            </a:r>
          </a:p>
          <a:p>
            <a:pPr algn="just">
              <a:buAutoNum type="arabicPeriod" startAt="3"/>
            </a:pPr>
            <a:r>
              <a:rPr lang="it-IT" sz="2400" dirty="0"/>
              <a:t> E’  obbligatoriamente  inserito  in  ciascun  programma  di  interventi  un  </a:t>
            </a:r>
            <a:r>
              <a:rPr lang="it-IT" sz="2400" b="1" dirty="0"/>
              <a:t>accantonamento  </a:t>
            </a:r>
            <a:r>
              <a:rPr lang="it-IT" sz="2400" dirty="0"/>
              <a:t>modulabile  annualmente  pari almeno al </a:t>
            </a:r>
            <a:r>
              <a:rPr lang="it-IT" sz="2400" b="1" dirty="0"/>
              <a:t>tre percento del costo presunto degli interventi compresi nel programma, destinato alla eventuale copertura degli oneri derivanti dall’applicazione della parte </a:t>
            </a:r>
            <a:r>
              <a:rPr lang="it-IT" sz="2400" dirty="0"/>
              <a:t>VI, titolo I, capo II, del codice. (1) </a:t>
            </a:r>
          </a:p>
          <a:p>
            <a:pPr algn="just"/>
            <a:endParaRPr lang="it-IT" sz="2400" dirty="0"/>
          </a:p>
          <a:p>
            <a:pPr algn="just"/>
            <a:r>
              <a:rPr lang="it-IT" sz="2400" dirty="0"/>
              <a:t>Nei casi di cui al comma 1, lettera c), n. 10), fra i predetti oneri sono compresi anche quelli sostenuti dalla centrale di committenza.</a:t>
            </a:r>
          </a:p>
          <a:p>
            <a:r>
              <a:rPr lang="it-IT" dirty="0"/>
              <a:t> </a:t>
            </a:r>
            <a:endParaRPr lang="it-IT" sz="2400" dirty="0"/>
          </a:p>
          <a:p>
            <a:pPr algn="just"/>
            <a:endParaRPr lang="it-IT" dirty="0"/>
          </a:p>
        </p:txBody>
      </p:sp>
    </p:spTree>
    <p:extLst>
      <p:ext uri="{BB962C8B-B14F-4D97-AF65-F5344CB8AC3E}">
        <p14:creationId xmlns:p14="http://schemas.microsoft.com/office/powerpoint/2010/main" val="4099066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1859339"/>
            <a:ext cx="7272808" cy="3139321"/>
          </a:xfrm>
          <a:prstGeom prst="rect">
            <a:avLst/>
          </a:prstGeom>
        </p:spPr>
        <p:txBody>
          <a:bodyPr wrap="square">
            <a:spAutoFit/>
          </a:bodyPr>
          <a:lstStyle/>
          <a:p>
            <a:pPr algn="just"/>
            <a:r>
              <a:rPr lang="it-IT" dirty="0"/>
              <a:t> </a:t>
            </a:r>
          </a:p>
          <a:p>
            <a:r>
              <a:rPr lang="it-IT" dirty="0"/>
              <a:t> </a:t>
            </a:r>
            <a:endParaRPr lang="it-IT" sz="2400" dirty="0"/>
          </a:p>
          <a:p>
            <a:pPr algn="just"/>
            <a:r>
              <a:rPr lang="it-IT" sz="2400" dirty="0"/>
              <a:t>4. </a:t>
            </a:r>
            <a:r>
              <a:rPr lang="it-IT" sz="2400" b="1" u="sng" dirty="0"/>
              <a:t>I ribassi d'asta e le economie comunque realizzate nella esecuzione del programma possono essere destinati</a:t>
            </a:r>
            <a:r>
              <a:rPr lang="it-IT" sz="2400" b="1" dirty="0"/>
              <a:t>, </a:t>
            </a:r>
            <a:r>
              <a:rPr lang="it-IT" sz="2400" b="1" u="sng" dirty="0"/>
              <a:t>su proposta del  responsabile  del  procedimento</a:t>
            </a:r>
            <a:r>
              <a:rPr lang="it-IT" sz="2400" b="1" dirty="0"/>
              <a:t>,  </a:t>
            </a:r>
            <a:r>
              <a:rPr lang="it-IT" sz="2400" b="1" u="sng" dirty="0"/>
              <a:t>ad  integrare  l’accantonamento  di  cui  al  comma  3</a:t>
            </a:r>
            <a:r>
              <a:rPr lang="it-IT" sz="2400" dirty="0"/>
              <a:t>.  Le  somme  restano  iscritte  nell’accantonamento fino alla ultimazione dei lavori.  </a:t>
            </a:r>
          </a:p>
          <a:p>
            <a:pPr algn="just"/>
            <a:r>
              <a:rPr lang="it-IT" dirty="0"/>
              <a:t> </a:t>
            </a:r>
          </a:p>
        </p:txBody>
      </p:sp>
    </p:spTree>
    <p:extLst>
      <p:ext uri="{BB962C8B-B14F-4D97-AF65-F5344CB8AC3E}">
        <p14:creationId xmlns:p14="http://schemas.microsoft.com/office/powerpoint/2010/main" val="1965498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960349" y="75502"/>
            <a:ext cx="7223301" cy="4985980"/>
          </a:xfrm>
          <a:prstGeom prst="rect">
            <a:avLst/>
          </a:prstGeom>
        </p:spPr>
        <p:txBody>
          <a:bodyPr wrap="square">
            <a:spAutoFit/>
          </a:bodyPr>
          <a:lstStyle/>
          <a:p>
            <a:pPr algn="just"/>
            <a:r>
              <a:rPr lang="it-IT" dirty="0"/>
              <a:t> </a:t>
            </a:r>
          </a:p>
          <a:p>
            <a:r>
              <a:rPr lang="it-IT" dirty="0"/>
              <a:t> </a:t>
            </a:r>
            <a:endParaRPr lang="it-IT" sz="2400" dirty="0"/>
          </a:p>
          <a:p>
            <a:pPr lvl="0" algn="ctr" fontAlgn="base"/>
            <a:r>
              <a:rPr lang="it-IT" sz="2400" b="1" dirty="0">
                <a:effectLst>
                  <a:glow>
                    <a:srgbClr val="000000"/>
                  </a:glow>
                  <a:outerShdw sx="0" sy="0">
                    <a:srgbClr val="000000"/>
                  </a:outerShdw>
                  <a:reflection stA="0" endPos="0" fadeDir="0" sx="0" sy="0"/>
                </a:effectLst>
              </a:rPr>
              <a:t>Articolo 81 Utilizzo di metodi e strumenti </a:t>
            </a:r>
          </a:p>
          <a:p>
            <a:pPr lvl="0" algn="ctr" fontAlgn="base"/>
            <a:r>
              <a:rPr lang="it-IT" sz="2400" b="1" dirty="0">
                <a:effectLst>
                  <a:glow>
                    <a:srgbClr val="000000"/>
                  </a:glow>
                  <a:outerShdw sx="0" sy="0">
                    <a:srgbClr val="000000"/>
                  </a:outerShdw>
                  <a:reflection stA="0" endPos="0" fadeDir="0" sx="0" sy="0"/>
                </a:effectLst>
              </a:rPr>
              <a:t>elettronici specifici. (BIM)</a:t>
            </a:r>
          </a:p>
          <a:p>
            <a:pPr algn="just"/>
            <a:r>
              <a:rPr lang="it-IT" sz="2400" dirty="0"/>
              <a:t>1. Ai sensi dell’articolo 23, comma 1, lettera h), del codice, le stazioni appaltanti, </a:t>
            </a:r>
            <a:r>
              <a:rPr lang="it-IT" sz="2400" b="1" dirty="0"/>
              <a:t>le </a:t>
            </a:r>
            <a:r>
              <a:rPr lang="it-IT" sz="2400" b="1" u="sng" dirty="0"/>
              <a:t>amministrazioni concedenti e gli operatori economici</a:t>
            </a:r>
            <a:r>
              <a:rPr lang="it-IT" sz="2400" b="1" dirty="0"/>
              <a:t>, nella fase di progettazione, costruzione e gestione delle opere e relative verifiche, </a:t>
            </a:r>
            <a:r>
              <a:rPr lang="it-IT" sz="2400" b="1" u="sng" dirty="0"/>
              <a:t>fanno ricorso ai metodi e agli strumenti elettronici specifici</a:t>
            </a:r>
            <a:r>
              <a:rPr lang="it-IT" sz="2400" b="1" dirty="0"/>
              <a:t>, </a:t>
            </a:r>
            <a:r>
              <a:rPr lang="it-IT" sz="2400" b="1" u="sng" dirty="0"/>
              <a:t>quali quelli di modellazione per l’edilizia e le infrastrutture</a:t>
            </a:r>
            <a:r>
              <a:rPr lang="it-IT" sz="2400" dirty="0"/>
              <a:t>, nel rispetto delle tempistiche fissate dal decreto di cui all’articolo 23, comma 13, del codice.</a:t>
            </a:r>
            <a:endParaRPr lang="it-IT" sz="2400" b="1" dirty="0"/>
          </a:p>
          <a:p>
            <a:pPr algn="just"/>
            <a:r>
              <a:rPr lang="it-IT" dirty="0"/>
              <a:t> </a:t>
            </a:r>
          </a:p>
        </p:txBody>
      </p:sp>
    </p:spTree>
    <p:extLst>
      <p:ext uri="{BB962C8B-B14F-4D97-AF65-F5344CB8AC3E}">
        <p14:creationId xmlns:p14="http://schemas.microsoft.com/office/powerpoint/2010/main" val="2815329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935596" y="75502"/>
            <a:ext cx="7272808" cy="5447645"/>
          </a:xfrm>
          <a:prstGeom prst="rect">
            <a:avLst/>
          </a:prstGeom>
        </p:spPr>
        <p:txBody>
          <a:bodyPr wrap="square">
            <a:spAutoFit/>
          </a:bodyPr>
          <a:lstStyle/>
          <a:p>
            <a:pPr algn="just"/>
            <a:r>
              <a:rPr lang="it-IT" dirty="0"/>
              <a:t> </a:t>
            </a:r>
          </a:p>
          <a:p>
            <a:r>
              <a:rPr lang="it-IT" dirty="0"/>
              <a:t> </a:t>
            </a:r>
            <a:endParaRPr lang="it-IT" sz="2400" dirty="0"/>
          </a:p>
          <a:p>
            <a:pPr algn="just"/>
            <a:r>
              <a:rPr lang="it-IT" sz="2400" dirty="0"/>
              <a:t>2. Ai fini dell’utilizzo dei metodi e degli strumenti di cui al comma 1, le stazioni appaltanti e le amministrazioni concedenti, </a:t>
            </a:r>
            <a:r>
              <a:rPr lang="it-IT" sz="2400" b="1" dirty="0"/>
              <a:t>entro e non oltre le date fissate dal decreto di cui all’articolo 23, comma 13, del codice</a:t>
            </a:r>
            <a:r>
              <a:rPr lang="it-IT" sz="2400" dirty="0"/>
              <a:t>, adottano:</a:t>
            </a:r>
            <a:endParaRPr lang="it-IT" sz="2400" b="1" dirty="0"/>
          </a:p>
          <a:p>
            <a:pPr algn="just"/>
            <a:r>
              <a:rPr lang="it-IT" sz="2400" dirty="0"/>
              <a:t> </a:t>
            </a:r>
            <a:endParaRPr lang="it-IT" dirty="0"/>
          </a:p>
          <a:p>
            <a:pPr algn="just"/>
            <a:r>
              <a:rPr lang="it-IT" sz="2400" dirty="0"/>
              <a:t>a) un </a:t>
            </a:r>
            <a:r>
              <a:rPr lang="it-IT" sz="2400" b="1" dirty="0"/>
              <a:t>piano di formazione del personale in relazione al ruolo ricoperto, con particolare riferimento ai metodi e agli strumenti elettronici specifici</a:t>
            </a:r>
            <a:r>
              <a:rPr lang="it-IT" sz="2400" dirty="0"/>
              <a:t>, quali quelli di modellazione per l’edilizia e le infrastrutture, anche al fine di acquisire competenze riferibili alla gestione informativa ed alle attività di verifica utilizzando tali metodi;</a:t>
            </a:r>
            <a:endParaRPr lang="it-IT" sz="2400" b="1" dirty="0"/>
          </a:p>
          <a:p>
            <a:pPr algn="just"/>
            <a:endParaRPr lang="it-IT" sz="2400" dirty="0"/>
          </a:p>
        </p:txBody>
      </p:sp>
    </p:spTree>
    <p:extLst>
      <p:ext uri="{BB962C8B-B14F-4D97-AF65-F5344CB8AC3E}">
        <p14:creationId xmlns:p14="http://schemas.microsoft.com/office/powerpoint/2010/main" val="541407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884026" y="16024"/>
            <a:ext cx="7272808" cy="5724644"/>
          </a:xfrm>
          <a:prstGeom prst="rect">
            <a:avLst/>
          </a:prstGeom>
        </p:spPr>
        <p:txBody>
          <a:bodyPr wrap="square">
            <a:spAutoFit/>
          </a:bodyPr>
          <a:lstStyle/>
          <a:p>
            <a:pPr algn="just"/>
            <a:r>
              <a:rPr lang="it-IT" dirty="0"/>
              <a:t> </a:t>
            </a:r>
          </a:p>
          <a:p>
            <a:pPr algn="just"/>
            <a:r>
              <a:rPr lang="it-IT" dirty="0"/>
              <a:t> </a:t>
            </a:r>
            <a:endParaRPr lang="it-IT" sz="2400" dirty="0"/>
          </a:p>
          <a:p>
            <a:pPr algn="just"/>
            <a:r>
              <a:rPr lang="it-IT" sz="2400" dirty="0"/>
              <a:t>b) un </a:t>
            </a:r>
            <a:r>
              <a:rPr lang="it-IT" sz="2400" b="1" dirty="0"/>
              <a:t>piano di acquisizione o di manutenzione degli strumenti hardware e software di gestione digitale dei processi decisionali e informativi</a:t>
            </a:r>
            <a:r>
              <a:rPr lang="it-IT" sz="2400" dirty="0"/>
              <a:t>, adeguati alla natura dell'opera, alla fase di processo ed al tipo di procedura in cui sono adottati;</a:t>
            </a:r>
            <a:endParaRPr lang="it-IT" sz="2400" b="1" dirty="0"/>
          </a:p>
          <a:p>
            <a:pPr algn="just"/>
            <a:r>
              <a:rPr lang="it-IT" sz="2400" dirty="0"/>
              <a:t>c) </a:t>
            </a:r>
            <a:r>
              <a:rPr lang="it-IT" sz="2400" b="1" dirty="0"/>
              <a:t>un atto organizzativo che espliciti il processo di controllo e di gestione delle singole fasi della procedura</a:t>
            </a:r>
            <a:r>
              <a:rPr lang="it-IT" sz="2400" dirty="0"/>
              <a:t>, l’identità dei gestori dei dati e le modalità di gestione dei conflitti, composto da documenti che dettagliano i requisiti informativi della stazione appaltante o dell’amministrazione concedente, in relazione alla natura delle opere e dei cespiti comprensivi degli aspetti tecnici e procedurali adottati.</a:t>
            </a:r>
            <a:endParaRPr lang="it-IT" sz="2400" b="1" dirty="0"/>
          </a:p>
          <a:p>
            <a:pPr algn="just"/>
            <a:r>
              <a:rPr lang="it-IT" dirty="0"/>
              <a:t> </a:t>
            </a:r>
          </a:p>
        </p:txBody>
      </p:sp>
    </p:spTree>
    <p:extLst>
      <p:ext uri="{BB962C8B-B14F-4D97-AF65-F5344CB8AC3E}">
        <p14:creationId xmlns:p14="http://schemas.microsoft.com/office/powerpoint/2010/main" val="3328042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893573" y="75502"/>
            <a:ext cx="7272808" cy="5170646"/>
          </a:xfrm>
          <a:prstGeom prst="rect">
            <a:avLst/>
          </a:prstGeom>
        </p:spPr>
        <p:txBody>
          <a:bodyPr wrap="square">
            <a:spAutoFit/>
          </a:bodyPr>
          <a:lstStyle/>
          <a:p>
            <a:pPr algn="just"/>
            <a:r>
              <a:rPr lang="it-IT" dirty="0"/>
              <a:t> </a:t>
            </a:r>
          </a:p>
          <a:p>
            <a:r>
              <a:rPr lang="it-IT" sz="2400" dirty="0"/>
              <a:t> </a:t>
            </a:r>
          </a:p>
          <a:p>
            <a:pPr algn="just"/>
            <a:r>
              <a:rPr lang="it-IT" sz="2400" dirty="0"/>
              <a:t>3. </a:t>
            </a:r>
            <a:r>
              <a:rPr lang="it-IT" sz="2400" b="1" dirty="0"/>
              <a:t>Le stazioni appaltanti utilizzano piattaforme interoperabili a mezzo di formati aperti </a:t>
            </a:r>
            <a:r>
              <a:rPr lang="it-IT" sz="2400" dirty="0"/>
              <a:t>non proprietari. I dati sono connessi in modelli informativi multidimensionali orientati a oggetti secondo le modalità indicate nei requisiti informativi di cui al comma 4 e tali da essere richiamabili in qualunque fase e da ogni attore durante il processo di progettazione, costruzione e gestione dell’intervento secondo formati digitali aperti e non proprietari, normati, fatto salvo quanto previsto all’articolo 68 del codice, a livello nazionale o internazionale e controllati nella loro evoluzione tecnica da organismi indipendenti.  </a:t>
            </a:r>
          </a:p>
        </p:txBody>
      </p:sp>
    </p:spTree>
    <p:extLst>
      <p:ext uri="{BB962C8B-B14F-4D97-AF65-F5344CB8AC3E}">
        <p14:creationId xmlns:p14="http://schemas.microsoft.com/office/powerpoint/2010/main" val="664792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827584" y="-171400"/>
            <a:ext cx="7272808" cy="5816977"/>
          </a:xfrm>
          <a:prstGeom prst="rect">
            <a:avLst/>
          </a:prstGeom>
        </p:spPr>
        <p:txBody>
          <a:bodyPr wrap="square">
            <a:spAutoFit/>
          </a:bodyPr>
          <a:lstStyle/>
          <a:p>
            <a:pPr algn="just"/>
            <a:r>
              <a:rPr lang="it-IT" dirty="0"/>
              <a:t> </a:t>
            </a:r>
          </a:p>
          <a:p>
            <a:r>
              <a:rPr lang="it-IT" dirty="0"/>
              <a:t> </a:t>
            </a:r>
            <a:endParaRPr lang="it-IT" sz="2400" dirty="0"/>
          </a:p>
          <a:p>
            <a:pPr lvl="0" algn="just" eaLnBrk="0" fontAlgn="base" hangingPunct="0">
              <a:spcBef>
                <a:spcPct val="0"/>
              </a:spcBef>
              <a:spcAft>
                <a:spcPct val="0"/>
              </a:spcAft>
            </a:pPr>
            <a:r>
              <a:rPr lang="it-IT" altLang="it-IT" sz="2400" dirty="0"/>
              <a:t>Le informazioni prodotte e condivise tra tutti i partecipanti al progetto, alla costruzione e alla gestione dell’intervento, sono fruibili senza che ciò comporti l’utilizzo esclusivo di applicazioni tecnologiche commerciali individuali specifiche. </a:t>
            </a:r>
            <a:r>
              <a:rPr lang="it-IT" altLang="it-IT" sz="2400" b="1" dirty="0"/>
              <a:t>I flussi informativi che riguardano la stazione appaltante e il relativo procedimento si svolgono all’interno di un ambiente di condivisione dei dati</a:t>
            </a:r>
            <a:r>
              <a:rPr lang="it-IT" altLang="it-IT" sz="2400" dirty="0"/>
              <a:t>, di cui all’articolo 2, comma 1, lettera i dove avviene la gestione digitale dei processi informativi, esplicitata attraverso un processo di correlazione e di ottimizzazione tra i flussi informativi digitalizzati e i processi decisionali che riguardano il singolo procedimento. È fatto salvo quanto previsto all’articolo 58 del codice.</a:t>
            </a:r>
          </a:p>
        </p:txBody>
      </p:sp>
    </p:spTree>
    <p:extLst>
      <p:ext uri="{BB962C8B-B14F-4D97-AF65-F5344CB8AC3E}">
        <p14:creationId xmlns:p14="http://schemas.microsoft.com/office/powerpoint/2010/main" val="2634059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511807"/>
            <a:ext cx="7272808" cy="6924973"/>
          </a:xfrm>
          <a:prstGeom prst="rect">
            <a:avLst/>
          </a:prstGeom>
        </p:spPr>
        <p:txBody>
          <a:bodyPr wrap="square">
            <a:spAutoFit/>
          </a:bodyPr>
          <a:lstStyle/>
          <a:p>
            <a:pPr algn="just"/>
            <a:r>
              <a:rPr lang="it-IT" dirty="0"/>
              <a:t> </a:t>
            </a:r>
          </a:p>
          <a:p>
            <a:r>
              <a:rPr lang="it-IT" dirty="0"/>
              <a:t> </a:t>
            </a:r>
            <a:endParaRPr lang="it-IT" sz="2400" dirty="0"/>
          </a:p>
          <a:p>
            <a:pPr algn="just"/>
            <a:r>
              <a:rPr lang="it-IT" sz="2400" dirty="0"/>
              <a:t>4. Ai fini dell’introduzione dei metodi e degli strumenti elettronici di cui al comma 1, il </a:t>
            </a:r>
            <a:r>
              <a:rPr lang="it-IT" sz="2400" b="1" dirty="0"/>
              <a:t>capitolato informativo, allegato alla documentazione di gara </a:t>
            </a:r>
            <a:r>
              <a:rPr lang="it-IT" sz="2400" dirty="0"/>
              <a:t>per l’espletamento di servizi di progettazione o per l’esecuzione di lavori o della gestione delle opere, in coerenza con l’atto organizzativo, </a:t>
            </a:r>
            <a:r>
              <a:rPr lang="it-IT" sz="2400" b="1" dirty="0"/>
              <a:t>deve contenere:</a:t>
            </a:r>
          </a:p>
          <a:p>
            <a:pPr algn="just"/>
            <a:r>
              <a:rPr lang="it-IT" sz="2400" dirty="0"/>
              <a:t>a) i </a:t>
            </a:r>
            <a:r>
              <a:rPr lang="it-IT" sz="2400" b="1" dirty="0"/>
              <a:t>requisiti informativi strategici generali e specifici</a:t>
            </a:r>
            <a:r>
              <a:rPr lang="it-IT" sz="2400" dirty="0"/>
              <a:t>, compresi i livelli di definizione dei contenuti informativi, tenuto conto della natura dell’opera, della fase di processo e del tipo di appalto;</a:t>
            </a:r>
            <a:endParaRPr lang="it-IT" sz="2400" b="1" dirty="0"/>
          </a:p>
          <a:p>
            <a:pPr algn="just"/>
            <a:r>
              <a:rPr lang="it-IT" sz="2400" dirty="0"/>
              <a:t>b) </a:t>
            </a:r>
            <a:r>
              <a:rPr lang="it-IT" sz="2400" b="1" dirty="0"/>
              <a:t>tutti gli elementi utili alla individuazione dei requisiti di produzione, di gestione e di trasmissione ed archiviazione dei contenuti informativi</a:t>
            </a:r>
            <a:r>
              <a:rPr lang="it-IT" sz="2400" dirty="0"/>
              <a:t>, gli elementi giuridici e contrattuali, in stretta connessione con gli obiettivi decisionali e con quelli gestionali. In particolare, può includere il modello informativo relativo allo stato iniziale dei luoghi e delle eventuali opere preesistenti. </a:t>
            </a:r>
            <a:endParaRPr lang="it-IT" sz="2400" b="1" dirty="0"/>
          </a:p>
        </p:txBody>
      </p:sp>
    </p:spTree>
    <p:extLst>
      <p:ext uri="{BB962C8B-B14F-4D97-AF65-F5344CB8AC3E}">
        <p14:creationId xmlns:p14="http://schemas.microsoft.com/office/powerpoint/2010/main" val="4217361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B28910A1-987C-1844-8430-8D1F51CC5417}"/>
              </a:ext>
            </a:extLst>
          </p:cNvPr>
          <p:cNvSpPr>
            <a:spLocks noChangeArrowheads="1"/>
          </p:cNvSpPr>
          <p:nvPr/>
        </p:nvSpPr>
        <p:spPr bwMode="auto">
          <a:xfrm>
            <a:off x="-684584" y="-28525"/>
            <a:ext cx="8928992" cy="6678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0996" tIns="45720" rIns="91440" bIns="76176"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tabLst/>
            </a:pPr>
            <a:r>
              <a:rPr kumimoji="0" lang="it-IT" altLang="it-IT" sz="2400" b="0" i="0" u="none" strike="noStrike" cap="none" normalizeH="0" baseline="0" dirty="0">
                <a:ln>
                  <a:noFill/>
                </a:ln>
                <a:solidFill>
                  <a:schemeClr val="tx1"/>
                </a:solidFill>
                <a:effectLst/>
                <a:cs typeface="Times New Roman" panose="02020603050405020304" pitchFamily="18" charset="0"/>
              </a:rPr>
              <a:t>5. Il capitolato </a:t>
            </a:r>
            <a:r>
              <a:rPr kumimoji="0" lang="it-IT" altLang="it-IT" sz="2400" b="1" i="0" u="none" strike="noStrike" cap="none" normalizeH="0" baseline="0" dirty="0">
                <a:ln>
                  <a:noFill/>
                </a:ln>
                <a:solidFill>
                  <a:schemeClr val="tx1"/>
                </a:solidFill>
                <a:effectLst/>
                <a:cs typeface="Times New Roman" panose="02020603050405020304" pitchFamily="18" charset="0"/>
              </a:rPr>
              <a:t>informativo è comunicato anche ai subappaltatori e ai subfornitori </a:t>
            </a:r>
            <a:r>
              <a:rPr kumimoji="0" lang="it-IT" altLang="it-IT" sz="2400" b="0" i="0" u="none" strike="noStrike" cap="none" normalizeH="0" baseline="0" dirty="0">
                <a:ln>
                  <a:noFill/>
                </a:ln>
                <a:solidFill>
                  <a:schemeClr val="tx1"/>
                </a:solidFill>
                <a:effectLst/>
                <a:cs typeface="Times New Roman" panose="02020603050405020304" pitchFamily="18" charset="0"/>
              </a:rPr>
              <a:t>cui è fatto obbligo di concorrere con l’aggiudicatario, con riferimento alle diverse fasi del processo di realizzazione o gestione dell'opera, nella proposizione delle modalità operative di produzione, di gestione e di trasmissione dei contenuti informativi attraverso il piano di gestione informativa, di cui all’articolo 2, comma 1, lettera  i. La </a:t>
            </a:r>
            <a:r>
              <a:rPr kumimoji="0" lang="it-IT" altLang="it-IT" sz="2400" b="1" i="0" u="none" strike="noStrike" cap="none" normalizeH="0" baseline="0" dirty="0">
                <a:ln>
                  <a:noFill/>
                </a:ln>
                <a:solidFill>
                  <a:schemeClr val="tx1"/>
                </a:solidFill>
                <a:effectLst/>
                <a:cs typeface="Times New Roman" panose="02020603050405020304" pitchFamily="18" charset="0"/>
              </a:rPr>
              <a:t>documentazione di gara è resa disponibile tra le parti su supporto informatico per mezzo di formati digitali coerenti</a:t>
            </a:r>
            <a:r>
              <a:rPr kumimoji="0" lang="it-IT" altLang="it-IT" sz="2400" b="0" i="0" u="none" strike="noStrike" cap="none" normalizeH="0" baseline="0" dirty="0">
                <a:ln>
                  <a:noFill/>
                </a:ln>
                <a:solidFill>
                  <a:schemeClr val="tx1"/>
                </a:solidFill>
                <a:effectLst/>
                <a:cs typeface="Times New Roman" panose="02020603050405020304" pitchFamily="18" charset="0"/>
              </a:rPr>
              <a:t> con la natura del contenuto e con quanto previsto dai requisiti informativi del capitolato.</a:t>
            </a:r>
          </a:p>
          <a:p>
            <a:pPr lvl="0" algn="just" eaLnBrk="0" fontAlgn="base" hangingPunct="0">
              <a:spcBef>
                <a:spcPct val="0"/>
              </a:spcBef>
              <a:spcAft>
                <a:spcPct val="0"/>
              </a:spcAft>
            </a:pPr>
            <a:r>
              <a:rPr lang="it-IT" altLang="it-IT" sz="2400" dirty="0">
                <a:cs typeface="Times New Roman" panose="02020603050405020304" pitchFamily="18" charset="0"/>
              </a:rPr>
              <a:t>6. </a:t>
            </a:r>
            <a:r>
              <a:rPr lang="it-IT" altLang="it-IT" sz="2400" b="1" dirty="0">
                <a:cs typeface="Times New Roman" panose="02020603050405020304" pitchFamily="18" charset="0"/>
              </a:rPr>
              <a:t>I metodi e gli strumenti elettronici di cui al comma 1 possono essere richiesti dalle stazioni appaltanti purché abbiano adempiuto agli obblighi di cui al comma 2</a:t>
            </a:r>
            <a:r>
              <a:rPr lang="it-IT" altLang="it-IT" sz="2400" dirty="0">
                <a:cs typeface="Times New Roman" panose="02020603050405020304" pitchFamily="18" charset="0"/>
              </a:rPr>
              <a:t>, per le nuove opere nonché per gli interventi di recupero, riqualificazione o varianti a far data dalla entrata in vigore del presente regolamento</a:t>
            </a:r>
            <a:endParaRPr kumimoji="0" lang="it-IT" altLang="it-IT" sz="2400" b="1" i="0" u="none" strike="noStrike" cap="none" normalizeH="0" baseline="0" dirty="0">
              <a:ln>
                <a:noFill/>
              </a:ln>
              <a:solidFill>
                <a:schemeClr val="tx1"/>
              </a:solidFill>
              <a:effectLst/>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5231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620688"/>
            <a:ext cx="7344816" cy="4801314"/>
          </a:xfrm>
          <a:prstGeom prst="rect">
            <a:avLst/>
          </a:prstGeom>
        </p:spPr>
        <p:txBody>
          <a:bodyPr wrap="square">
            <a:spAutoFit/>
          </a:bodyPr>
          <a:lstStyle/>
          <a:p>
            <a:endParaRPr lang="it-IT" dirty="0"/>
          </a:p>
          <a:p>
            <a:pPr algn="ctr"/>
            <a:r>
              <a:rPr lang="it-IT" sz="2400" b="1" cap="all" dirty="0"/>
              <a:t>Sezione II DISCIPLINA DEI DIVERSI LIVELLI DI PROGETTAZIONE</a:t>
            </a:r>
          </a:p>
          <a:p>
            <a:r>
              <a:rPr lang="it-IT" sz="2400" dirty="0"/>
              <a:t> </a:t>
            </a:r>
          </a:p>
          <a:p>
            <a:pPr algn="ctr"/>
            <a:r>
              <a:rPr lang="it-IT" sz="2400" b="1" dirty="0"/>
              <a:t>Articolo 82 Finalità ed articolazione del progetto </a:t>
            </a:r>
          </a:p>
          <a:p>
            <a:pPr algn="ctr"/>
            <a:r>
              <a:rPr lang="it-IT" sz="2400" b="1" dirty="0"/>
              <a:t>di fattibilità tecnica ed economica </a:t>
            </a:r>
          </a:p>
          <a:p>
            <a:r>
              <a:rPr lang="it-IT" sz="2400" dirty="0"/>
              <a:t> </a:t>
            </a:r>
          </a:p>
          <a:p>
            <a:pPr algn="just"/>
            <a:r>
              <a:rPr lang="it-IT" sz="2400" dirty="0"/>
              <a:t>1. Il </a:t>
            </a:r>
            <a:r>
              <a:rPr lang="it-IT" sz="2400" b="1" u="sng" dirty="0"/>
              <a:t>progetto di fattibilità tecnica ed economica è finalizzato al soddisfacimento</a:t>
            </a:r>
            <a:r>
              <a:rPr lang="it-IT" sz="2400" u="sng" dirty="0"/>
              <a:t> </a:t>
            </a:r>
            <a:r>
              <a:rPr lang="it-IT" sz="2400" dirty="0"/>
              <a:t>di quanto indicato all’articolo 23, commi 5, 5-bis e 6 del codice, nel rispetto dei principi di cui all’articolo 23, comma 1 del codice e </a:t>
            </a:r>
            <a:r>
              <a:rPr lang="it-IT" sz="2400" b="1" u="sng" dirty="0"/>
              <a:t>dei contenuti del quadro </a:t>
            </a:r>
            <a:r>
              <a:rPr lang="it-IT" sz="2400" b="1" u="sng" dirty="0" err="1"/>
              <a:t>esigenziale</a:t>
            </a:r>
            <a:r>
              <a:rPr lang="it-IT" sz="2400" b="1" u="sng" dirty="0"/>
              <a:t>  e  del  DIP  </a:t>
            </a:r>
            <a:r>
              <a:rPr lang="it-IT" sz="2400" dirty="0"/>
              <a:t>di  cui  all’articolo  78.  </a:t>
            </a:r>
          </a:p>
        </p:txBody>
      </p:sp>
    </p:spTree>
    <p:extLst>
      <p:ext uri="{BB962C8B-B14F-4D97-AF65-F5344CB8AC3E}">
        <p14:creationId xmlns:p14="http://schemas.microsoft.com/office/powerpoint/2010/main" val="4225320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196752"/>
            <a:ext cx="7272808" cy="3785652"/>
          </a:xfrm>
          <a:prstGeom prst="rect">
            <a:avLst/>
          </a:prstGeom>
        </p:spPr>
        <p:txBody>
          <a:bodyPr wrap="square">
            <a:spAutoFit/>
          </a:bodyPr>
          <a:lstStyle/>
          <a:p>
            <a:pPr algn="ctr"/>
            <a:r>
              <a:rPr lang="it-IT" sz="2400" b="1" dirty="0"/>
              <a:t>Articolo 83 Documento di fattibilità </a:t>
            </a:r>
          </a:p>
          <a:p>
            <a:pPr algn="ctr"/>
            <a:r>
              <a:rPr lang="it-IT" sz="2400" b="1" dirty="0"/>
              <a:t>delle alternative progettuali </a:t>
            </a:r>
          </a:p>
          <a:p>
            <a:endParaRPr lang="it-IT" sz="2400" dirty="0"/>
          </a:p>
          <a:p>
            <a:endParaRPr lang="it-IT" sz="2400" dirty="0"/>
          </a:p>
          <a:p>
            <a:pPr algn="just"/>
            <a:r>
              <a:rPr lang="it-IT" sz="2400" dirty="0"/>
              <a:t>1. </a:t>
            </a:r>
            <a:r>
              <a:rPr lang="it-IT" sz="2400" b="1" dirty="0"/>
              <a:t>Il documento di fattibilità delle alternative progettuali (DOCFAP) è  redatto  nel  rispetto dei contenuti del quadro </a:t>
            </a:r>
            <a:r>
              <a:rPr lang="it-IT" sz="2400" b="1" dirty="0" err="1"/>
              <a:t>esigenziale</a:t>
            </a:r>
            <a:r>
              <a:rPr lang="it-IT" sz="2400" b="1" dirty="0"/>
              <a:t> e del DIP</a:t>
            </a:r>
            <a:r>
              <a:rPr lang="it-IT" sz="2400" dirty="0"/>
              <a:t>, di cui all’articolo 78, nei casi di cui all’art. 23, comma 5, del codice. </a:t>
            </a:r>
          </a:p>
          <a:p>
            <a:pPr algn="just"/>
            <a:r>
              <a:rPr lang="it-IT" sz="2400" dirty="0"/>
              <a:t> </a:t>
            </a:r>
          </a:p>
        </p:txBody>
      </p:sp>
    </p:spTree>
    <p:extLst>
      <p:ext uri="{BB962C8B-B14F-4D97-AF65-F5344CB8AC3E}">
        <p14:creationId xmlns:p14="http://schemas.microsoft.com/office/powerpoint/2010/main" val="813920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88640"/>
            <a:ext cx="7416824" cy="5909310"/>
          </a:xfrm>
          <a:prstGeom prst="rect">
            <a:avLst/>
          </a:prstGeom>
        </p:spPr>
        <p:txBody>
          <a:bodyPr wrap="square">
            <a:spAutoFit/>
          </a:bodyPr>
          <a:lstStyle/>
          <a:p>
            <a:endParaRPr lang="it-IT" dirty="0"/>
          </a:p>
          <a:p>
            <a:pPr algn="just"/>
            <a:r>
              <a:rPr lang="it-IT" sz="2400" dirty="0"/>
              <a:t>2.  Il  DOCFAP  individua e analizza </a:t>
            </a:r>
            <a:r>
              <a:rPr lang="it-IT" sz="2400" b="1" dirty="0"/>
              <a:t>le  possibili  soluzioni  progettuali </a:t>
            </a:r>
            <a:r>
              <a:rPr lang="it-IT" sz="2400" dirty="0"/>
              <a:t>che possono  riguardare:  </a:t>
            </a:r>
            <a:r>
              <a:rPr lang="it-IT" sz="2400" b="1" u="sng" dirty="0"/>
              <a:t>la  localizzazione  dell’intervento</a:t>
            </a:r>
            <a:r>
              <a:rPr lang="it-IT" sz="2400" b="1" dirty="0"/>
              <a:t>  per  le  opere  di  nuova  costruzione</a:t>
            </a:r>
            <a:r>
              <a:rPr lang="it-IT" sz="2400" dirty="0"/>
              <a:t>;  </a:t>
            </a:r>
            <a:r>
              <a:rPr lang="it-IT" sz="2400" b="1" u="sng" dirty="0"/>
              <a:t>le  scelte  modali  e  le  alternative  di  tracciato</a:t>
            </a:r>
            <a:r>
              <a:rPr lang="it-IT" sz="2400" b="1" dirty="0"/>
              <a:t>  per  le  infrastrutture  di  trasporto</a:t>
            </a:r>
            <a:r>
              <a:rPr lang="it-IT" sz="2400" dirty="0"/>
              <a:t>;  l’alternativa  </a:t>
            </a:r>
            <a:r>
              <a:rPr lang="it-IT" sz="2400" b="1" u="sng" dirty="0"/>
              <a:t>tra  la  realizzazione  di  una  nuova  costruzione  o  il  recupero  di  un edificio  esistente</a:t>
            </a:r>
            <a:r>
              <a:rPr lang="it-IT" sz="2400" b="1" dirty="0"/>
              <a:t>,  ovvero  </a:t>
            </a:r>
            <a:r>
              <a:rPr lang="it-IT" sz="2400" b="1" u="sng" dirty="0"/>
              <a:t>il  riutilizzo  di  aree  dismesse  o  urbanizzate  o  degradate</a:t>
            </a:r>
            <a:r>
              <a:rPr lang="it-IT" sz="2400" b="1" dirty="0"/>
              <a:t>,  limitando  ulteriore  consumo  di  suolo  </a:t>
            </a:r>
            <a:r>
              <a:rPr lang="it-IT" sz="2400" dirty="0"/>
              <a:t>in  applicazione dell’articolo 23, comma 6, del codice; </a:t>
            </a:r>
            <a:r>
              <a:rPr lang="it-IT" sz="2400" b="1" u="sng" dirty="0"/>
              <a:t>le diverse soluzioni tipologiche, tecnologiche, impiantistiche, organizzative e finanziarie da adottare per la realizzazione dell’intervento, anche in relazione agli interventi su opere preesistenti</a:t>
            </a:r>
            <a:r>
              <a:rPr lang="it-IT" sz="2400" dirty="0"/>
              <a:t>, nonché per  queste  ultime,  le  diverse  modalità  e  tecniche  di  intervento. </a:t>
            </a:r>
          </a:p>
        </p:txBody>
      </p:sp>
    </p:spTree>
    <p:extLst>
      <p:ext uri="{BB962C8B-B14F-4D97-AF65-F5344CB8AC3E}">
        <p14:creationId xmlns:p14="http://schemas.microsoft.com/office/powerpoint/2010/main" val="1327890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0"/>
            <a:ext cx="7488832" cy="6767690"/>
          </a:xfrm>
          <a:prstGeom prst="rect">
            <a:avLst/>
          </a:prstGeom>
        </p:spPr>
        <p:txBody>
          <a:bodyPr wrap="square">
            <a:spAutoFit/>
          </a:bodyPr>
          <a:lstStyle/>
          <a:p>
            <a:endParaRPr lang="it-IT" sz="2400" dirty="0"/>
          </a:p>
          <a:p>
            <a:pPr algn="just"/>
            <a:r>
              <a:rPr lang="it-IT" sz="2400" dirty="0"/>
              <a:t>3. Il DOCFAP è sviluppato </a:t>
            </a:r>
            <a:r>
              <a:rPr lang="it-IT" sz="2400" b="1" dirty="0"/>
              <a:t>con un livello di approfondimento e di contenuto differenziato in relazione al tipo ed alla dimensione dell’opera </a:t>
            </a:r>
            <a:r>
              <a:rPr lang="it-IT" sz="2400" dirty="0"/>
              <a:t>o dell’intervento da realizzare e, secondo quanto precisato ai commi 5 e 6, con riferimento alle seguenti tipologie di opere ed interventi:</a:t>
            </a:r>
          </a:p>
          <a:p>
            <a:pPr algn="just"/>
            <a:r>
              <a:rPr lang="it-IT" sz="2400" b="1" dirty="0">
                <a:effectLst>
                  <a:outerShdw blurRad="38100" dist="38100" dir="2700000" algn="tl">
                    <a:srgbClr val="000000">
                      <a:alpha val="43137"/>
                    </a:srgbClr>
                  </a:outerShdw>
                </a:effectLst>
              </a:rPr>
              <a:t>a) </a:t>
            </a:r>
            <a:r>
              <a:rPr lang="it-IT" sz="2400" b="1" dirty="0"/>
              <a:t>interventi </a:t>
            </a:r>
            <a:r>
              <a:rPr lang="it-IT" sz="2400" dirty="0"/>
              <a:t>su opere esistenti o nuove opere di </a:t>
            </a:r>
            <a:r>
              <a:rPr lang="it-IT" sz="2400" b="1" u="sng" dirty="0">
                <a:effectLst>
                  <a:outerShdw blurRad="38100" dist="38100" dir="2700000" algn="tl">
                    <a:srgbClr val="000000">
                      <a:alpha val="43137"/>
                    </a:srgbClr>
                  </a:outerShdw>
                </a:effectLst>
              </a:rPr>
              <a:t>importo complessivo</a:t>
            </a:r>
            <a:r>
              <a:rPr lang="it-IT" sz="2400" u="sng" dirty="0">
                <a:effectLst>
                  <a:outerShdw blurRad="38100" dist="38100" dir="2700000" algn="tl">
                    <a:srgbClr val="000000">
                      <a:alpha val="43137"/>
                    </a:srgbClr>
                  </a:outerShdw>
                </a:effectLst>
              </a:rPr>
              <a:t> </a:t>
            </a:r>
            <a:r>
              <a:rPr lang="it-IT" sz="2400" b="1" u="sng" dirty="0">
                <a:effectLst>
                  <a:outerShdw blurRad="38100" dist="38100" dir="2700000" algn="tl">
                    <a:srgbClr val="000000">
                      <a:alpha val="43137"/>
                    </a:srgbClr>
                  </a:outerShdw>
                </a:effectLst>
              </a:rPr>
              <a:t>pari o superiore alla soglia</a:t>
            </a:r>
            <a:r>
              <a:rPr lang="it-IT" sz="2400" b="1" u="sng" dirty="0"/>
              <a:t> </a:t>
            </a:r>
            <a:r>
              <a:rPr lang="it-IT" sz="2400" dirty="0"/>
              <a:t>di cui all’articolo 35 del codice e </a:t>
            </a:r>
            <a:r>
              <a:rPr lang="it-IT" sz="2400" b="1" u="sng" dirty="0">
                <a:effectLst>
                  <a:outerShdw blurRad="38100" dist="38100" dir="2700000" algn="tl">
                    <a:srgbClr val="000000">
                      <a:alpha val="43137"/>
                    </a:srgbClr>
                  </a:outerShdw>
                </a:effectLst>
              </a:rPr>
              <a:t>inferiore a quindici milioni di euro</a:t>
            </a:r>
            <a:r>
              <a:rPr lang="it-IT" sz="2400" dirty="0"/>
              <a:t>, nonché tutte </a:t>
            </a:r>
            <a:r>
              <a:rPr lang="it-IT" sz="2400" b="1" dirty="0">
                <a:effectLst>
                  <a:outerShdw blurRad="38100" dist="38100" dir="2700000" algn="tl">
                    <a:srgbClr val="000000">
                      <a:alpha val="43137"/>
                    </a:srgbClr>
                  </a:outerShdw>
                </a:effectLst>
              </a:rPr>
              <a:t>le opere sottoposte a procedura di dibattito pubblico</a:t>
            </a:r>
            <a:r>
              <a:rPr lang="it-IT" sz="2400" dirty="0"/>
              <a:t> di cui all’articolo 22 del codice e concorsi di progettazione e di idee di cui all’articolo 152 del codice; </a:t>
            </a:r>
            <a:r>
              <a:rPr lang="it-IT" sz="2400" b="1" dirty="0">
                <a:effectLst>
                  <a:outerShdw blurRad="38100" dist="38100" dir="2700000" algn="tl">
                    <a:srgbClr val="000000">
                      <a:alpha val="43137"/>
                    </a:srgbClr>
                  </a:outerShdw>
                </a:effectLst>
              </a:rPr>
              <a:t>ovvero</a:t>
            </a:r>
            <a:r>
              <a:rPr lang="it-IT" sz="2400" dirty="0">
                <a:effectLst>
                  <a:outerShdw blurRad="38100" dist="38100" dir="2700000" algn="tl">
                    <a:srgbClr val="000000">
                      <a:alpha val="43137"/>
                    </a:srgbClr>
                  </a:outerShdw>
                </a:effectLst>
              </a:rPr>
              <a:t> </a:t>
            </a:r>
            <a:r>
              <a:rPr lang="it-IT" sz="2400" b="1" dirty="0">
                <a:effectLst>
                  <a:outerShdw blurRad="38100" dist="38100" dir="2700000" algn="tl">
                    <a:srgbClr val="000000">
                      <a:alpha val="43137"/>
                    </a:srgbClr>
                  </a:outerShdw>
                </a:effectLst>
              </a:rPr>
              <a:t>interventi di importo inferiore alla soglia </a:t>
            </a:r>
            <a:r>
              <a:rPr lang="it-IT" sz="2400" dirty="0"/>
              <a:t>di cui all’articolo 35 del codice, nel caso in cui </a:t>
            </a:r>
            <a:r>
              <a:rPr lang="it-IT" sz="2400" b="1" dirty="0">
                <a:effectLst>
                  <a:outerShdw blurRad="38100" dist="38100" dir="2700000" algn="tl">
                    <a:srgbClr val="000000">
                      <a:alpha val="43137"/>
                    </a:srgbClr>
                  </a:outerShdw>
                </a:effectLst>
              </a:rPr>
              <a:t>le stazioni appaltanti intendano avvalersi della facoltà di cui all’articolo 23, comma 5</a:t>
            </a:r>
            <a:r>
              <a:rPr lang="it-IT" sz="2400" dirty="0"/>
              <a:t>, terzo periodo, del codice;</a:t>
            </a:r>
          </a:p>
          <a:p>
            <a:endParaRPr lang="it-IT" dirty="0"/>
          </a:p>
        </p:txBody>
      </p:sp>
    </p:spTree>
    <p:extLst>
      <p:ext uri="{BB962C8B-B14F-4D97-AF65-F5344CB8AC3E}">
        <p14:creationId xmlns:p14="http://schemas.microsoft.com/office/powerpoint/2010/main" val="776055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4CC3723B-D6DE-E24A-ADF9-9911A3BE6A1C}"/>
              </a:ext>
            </a:extLst>
          </p:cNvPr>
          <p:cNvSpPr txBox="1"/>
          <p:nvPr/>
        </p:nvSpPr>
        <p:spPr>
          <a:xfrm>
            <a:off x="395536" y="764704"/>
            <a:ext cx="7821392" cy="5539978"/>
          </a:xfrm>
          <a:prstGeom prst="rect">
            <a:avLst/>
          </a:prstGeom>
          <a:noFill/>
        </p:spPr>
        <p:txBody>
          <a:bodyPr wrap="square" rtlCol="0">
            <a:spAutoFit/>
          </a:bodyPr>
          <a:lstStyle/>
          <a:p>
            <a:pPr algn="just"/>
            <a:r>
              <a:rPr lang="it-IT" sz="2400" b="1" dirty="0">
                <a:effectLst>
                  <a:outerShdw blurRad="38100" dist="38100" dir="2700000" algn="tl">
                    <a:srgbClr val="000000">
                      <a:alpha val="43137"/>
                    </a:srgbClr>
                  </a:outerShdw>
                </a:effectLst>
              </a:rPr>
              <a:t>b) </a:t>
            </a:r>
            <a:r>
              <a:rPr lang="it-IT" sz="2400" dirty="0"/>
              <a:t>interventi </a:t>
            </a:r>
            <a:r>
              <a:rPr lang="it-IT" sz="2400" b="1" dirty="0">
                <a:effectLst>
                  <a:outerShdw blurRad="38100" dist="38100" dir="2700000" algn="tl">
                    <a:srgbClr val="000000">
                      <a:alpha val="43137"/>
                    </a:srgbClr>
                  </a:outerShdw>
                </a:effectLst>
              </a:rPr>
              <a:t>su opere esistenti o nuove opere di importo complessivo pari o superiore a quindici milioni di euro</a:t>
            </a:r>
            <a:r>
              <a:rPr lang="it-IT" sz="2400" dirty="0"/>
              <a:t>.</a:t>
            </a:r>
          </a:p>
          <a:p>
            <a:pPr algn="just"/>
            <a:endParaRPr lang="it-IT" sz="2400" dirty="0"/>
          </a:p>
          <a:p>
            <a:pPr algn="just"/>
            <a:r>
              <a:rPr lang="it-IT" sz="2400" dirty="0"/>
              <a:t>4. Per le </a:t>
            </a:r>
            <a:r>
              <a:rPr lang="it-IT" sz="2400" b="1" dirty="0"/>
              <a:t>opere di cui alla lettera a) </a:t>
            </a:r>
            <a:r>
              <a:rPr lang="it-IT" sz="2400" dirty="0"/>
              <a:t>del comma 3, il DOCFAP, in relazione alla specifica tipologia ed alla dimensione dell’intervento da realizzare, si compone, </a:t>
            </a:r>
            <a:r>
              <a:rPr lang="it-IT" sz="2400" b="1" dirty="0"/>
              <a:t>coerentemente con gli obiettivi illustrati nel DIP, di una relazione tecnico-illustrativa</a:t>
            </a:r>
            <a:r>
              <a:rPr lang="it-IT" sz="2400" dirty="0"/>
              <a:t>, così articolata:</a:t>
            </a:r>
          </a:p>
          <a:p>
            <a:pPr algn="just"/>
            <a:r>
              <a:rPr lang="it-IT" sz="2400" dirty="0"/>
              <a:t>a) </a:t>
            </a:r>
            <a:r>
              <a:rPr lang="it-IT" sz="2400" b="1" dirty="0"/>
              <a:t>analisi dello stato di fatto </a:t>
            </a:r>
            <a:r>
              <a:rPr lang="it-IT" sz="2400" dirty="0"/>
              <a:t>dell’area d’intervento o dell’opera, nel caso di interventi su opere preesistenti;</a:t>
            </a:r>
          </a:p>
          <a:p>
            <a:pPr algn="just"/>
            <a:r>
              <a:rPr lang="it-IT" sz="2400" dirty="0"/>
              <a:t>b) </a:t>
            </a:r>
            <a:r>
              <a:rPr lang="it-IT" sz="2400" b="1" dirty="0"/>
              <a:t>inquadramento territoriale dell’area </a:t>
            </a:r>
            <a:r>
              <a:rPr lang="it-IT" sz="2400" dirty="0"/>
              <a:t>d’intervento: corografia, stralcio dello strumento urbanistico comunale, verifica della compatibilità dell’intervento con gli strumenti urbanistici e con i vincoli di settore, ove pertinente;</a:t>
            </a:r>
          </a:p>
          <a:p>
            <a:pPr algn="just"/>
            <a:endParaRPr lang="it-IT" dirty="0"/>
          </a:p>
        </p:txBody>
      </p:sp>
    </p:spTree>
    <p:extLst>
      <p:ext uri="{BB962C8B-B14F-4D97-AF65-F5344CB8AC3E}">
        <p14:creationId xmlns:p14="http://schemas.microsoft.com/office/powerpoint/2010/main" val="312566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4CC3723B-D6DE-E24A-ADF9-9911A3BE6A1C}"/>
              </a:ext>
            </a:extLst>
          </p:cNvPr>
          <p:cNvSpPr txBox="1"/>
          <p:nvPr/>
        </p:nvSpPr>
        <p:spPr>
          <a:xfrm>
            <a:off x="395536" y="404664"/>
            <a:ext cx="7848872" cy="5909310"/>
          </a:xfrm>
          <a:prstGeom prst="rect">
            <a:avLst/>
          </a:prstGeom>
          <a:noFill/>
        </p:spPr>
        <p:txBody>
          <a:bodyPr wrap="square" rtlCol="0">
            <a:spAutoFit/>
          </a:bodyPr>
          <a:lstStyle/>
          <a:p>
            <a:pPr algn="just"/>
            <a:r>
              <a:rPr lang="it-IT" sz="2400" dirty="0"/>
              <a:t>c) </a:t>
            </a:r>
            <a:r>
              <a:rPr lang="it-IT" sz="2400" b="1" dirty="0"/>
              <a:t>individuazione, tramite elaborati descrittivi, cartografici e grafici, </a:t>
            </a:r>
            <a:r>
              <a:rPr lang="it-IT" sz="2400" dirty="0"/>
              <a:t>in relazione al tipo ed alla dimensione dell’intervento, </a:t>
            </a:r>
            <a:r>
              <a:rPr lang="it-IT" sz="2400" b="1" dirty="0"/>
              <a:t>delle possibili alternative progettuali </a:t>
            </a:r>
            <a:r>
              <a:rPr lang="it-IT" sz="2400" dirty="0"/>
              <a:t>come definite al comma 2, </a:t>
            </a:r>
            <a:r>
              <a:rPr lang="it-IT" sz="2400" b="1" dirty="0"/>
              <a:t>e relativo </a:t>
            </a:r>
            <a:r>
              <a:rPr lang="it-IT" sz="2400" b="1" u="sng" dirty="0"/>
              <a:t>confronto sulla base delle caratteristiche funzionali, tecniche, impiantistiche, economico-finanziarie e gestionali, anche in relazione agli aspetti connessi alla manutenibilità</a:t>
            </a:r>
            <a:r>
              <a:rPr lang="it-IT" sz="2400" dirty="0"/>
              <a:t>;</a:t>
            </a:r>
          </a:p>
          <a:p>
            <a:pPr algn="just"/>
            <a:endParaRPr lang="it-IT" sz="2400" dirty="0"/>
          </a:p>
          <a:p>
            <a:pPr algn="just"/>
            <a:r>
              <a:rPr lang="it-IT" sz="2400" dirty="0"/>
              <a:t>d) </a:t>
            </a:r>
            <a:r>
              <a:rPr lang="it-IT" sz="2400" b="1" dirty="0"/>
              <a:t>schemi grafici </a:t>
            </a:r>
            <a:r>
              <a:rPr lang="it-IT" sz="2400" dirty="0"/>
              <a:t>che descrivano e </a:t>
            </a:r>
            <a:r>
              <a:rPr lang="it-IT" sz="2400" b="1" u="sng" dirty="0"/>
              <a:t>consentano l’individuazione delle caratteristiche essenziali delle alternative progettuali esaminate</a:t>
            </a:r>
            <a:r>
              <a:rPr lang="it-IT" sz="2400" dirty="0"/>
              <a:t>;</a:t>
            </a:r>
          </a:p>
          <a:p>
            <a:pPr algn="just"/>
            <a:endParaRPr lang="it-IT" sz="2400" dirty="0"/>
          </a:p>
          <a:p>
            <a:pPr algn="just"/>
            <a:r>
              <a:rPr lang="it-IT" sz="2400" dirty="0"/>
              <a:t>e) </a:t>
            </a:r>
            <a:r>
              <a:rPr lang="it-IT" sz="2400" b="1" dirty="0"/>
              <a:t>descrizione</a:t>
            </a:r>
            <a:r>
              <a:rPr lang="it-IT" sz="2400" dirty="0"/>
              <a:t>, ai fini della valutazione preventiva della sostenibilità territoriale ed ambientale, </a:t>
            </a:r>
            <a:r>
              <a:rPr lang="it-IT" sz="2400" b="1" dirty="0"/>
              <a:t>delle alternative progettuali esaminate con riferimento ai seguenti aspetti</a:t>
            </a:r>
            <a:r>
              <a:rPr lang="it-IT" sz="2400" dirty="0"/>
              <a:t>:</a:t>
            </a:r>
          </a:p>
          <a:p>
            <a:pPr algn="just"/>
            <a:endParaRPr lang="it-IT" dirty="0"/>
          </a:p>
        </p:txBody>
      </p:sp>
    </p:spTree>
    <p:extLst>
      <p:ext uri="{BB962C8B-B14F-4D97-AF65-F5344CB8AC3E}">
        <p14:creationId xmlns:p14="http://schemas.microsoft.com/office/powerpoint/2010/main" val="62156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4CC3723B-D6DE-E24A-ADF9-9911A3BE6A1C}"/>
              </a:ext>
            </a:extLst>
          </p:cNvPr>
          <p:cNvSpPr txBox="1"/>
          <p:nvPr/>
        </p:nvSpPr>
        <p:spPr>
          <a:xfrm>
            <a:off x="395536" y="764704"/>
            <a:ext cx="7821392" cy="5170646"/>
          </a:xfrm>
          <a:prstGeom prst="rect">
            <a:avLst/>
          </a:prstGeom>
          <a:noFill/>
        </p:spPr>
        <p:txBody>
          <a:bodyPr wrap="square" rtlCol="0">
            <a:spAutoFit/>
          </a:bodyPr>
          <a:lstStyle/>
          <a:p>
            <a:pPr algn="just"/>
            <a:r>
              <a:rPr lang="it-IT" sz="2400" dirty="0"/>
              <a:t>1) </a:t>
            </a:r>
            <a:r>
              <a:rPr lang="it-IT" sz="2400" b="1" dirty="0"/>
              <a:t>sicurezza nei confronti delle pericolosità naturali </a:t>
            </a:r>
            <a:r>
              <a:rPr lang="it-IT" sz="2400" dirty="0"/>
              <a:t>ed antropiche;</a:t>
            </a:r>
          </a:p>
          <a:p>
            <a:pPr algn="just"/>
            <a:endParaRPr lang="it-IT" sz="2400" dirty="0"/>
          </a:p>
          <a:p>
            <a:pPr algn="just"/>
            <a:r>
              <a:rPr lang="it-IT" sz="2400" dirty="0"/>
              <a:t>2) </a:t>
            </a:r>
            <a:r>
              <a:rPr lang="it-IT" sz="2400" b="1" dirty="0"/>
              <a:t>compatibilità ambientale e paesaggistica</a:t>
            </a:r>
            <a:r>
              <a:rPr lang="it-IT" sz="2400" dirty="0"/>
              <a:t>, con particolare riferimento alla verifica dei vincoli ambientali, storici, archeologici e paesaggistici interferenti sulle aree o sulle opere interessate dall’intervento, per quanto pertinente;</a:t>
            </a:r>
          </a:p>
          <a:p>
            <a:pPr algn="just"/>
            <a:endParaRPr lang="it-IT" sz="2400" dirty="0"/>
          </a:p>
          <a:p>
            <a:pPr algn="just"/>
            <a:r>
              <a:rPr lang="it-IT" sz="2400" dirty="0"/>
              <a:t>3) </a:t>
            </a:r>
            <a:r>
              <a:rPr lang="it-IT" sz="2400" b="1" dirty="0"/>
              <a:t>presenza ed idoneità dei collegamenti con il contesto nel quale l’intervento si inserisce</a:t>
            </a:r>
            <a:r>
              <a:rPr lang="it-IT" sz="2400" dirty="0"/>
              <a:t>, per quanto pertinente;</a:t>
            </a:r>
          </a:p>
          <a:p>
            <a:pPr algn="just"/>
            <a:endParaRPr lang="it-IT" sz="2400" dirty="0"/>
          </a:p>
          <a:p>
            <a:pPr algn="just"/>
            <a:r>
              <a:rPr lang="it-IT" sz="2400" dirty="0" err="1"/>
              <a:t>f</a:t>
            </a:r>
            <a:r>
              <a:rPr lang="it-IT" sz="2400" dirty="0"/>
              <a:t>) </a:t>
            </a:r>
            <a:r>
              <a:rPr lang="it-IT" sz="2400" b="1" dirty="0"/>
              <a:t>indicazione dei tempi previsti per la progettazione e la realizzazione</a:t>
            </a:r>
            <a:r>
              <a:rPr lang="it-IT" sz="2400" dirty="0"/>
              <a:t>;</a:t>
            </a:r>
          </a:p>
          <a:p>
            <a:pPr algn="just"/>
            <a:endParaRPr lang="it-IT" dirty="0"/>
          </a:p>
        </p:txBody>
      </p:sp>
    </p:spTree>
    <p:extLst>
      <p:ext uri="{BB962C8B-B14F-4D97-AF65-F5344CB8AC3E}">
        <p14:creationId xmlns:p14="http://schemas.microsoft.com/office/powerpoint/2010/main" val="1185546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4CC3723B-D6DE-E24A-ADF9-9911A3BE6A1C}"/>
              </a:ext>
            </a:extLst>
          </p:cNvPr>
          <p:cNvSpPr txBox="1"/>
          <p:nvPr/>
        </p:nvSpPr>
        <p:spPr>
          <a:xfrm>
            <a:off x="395536" y="764704"/>
            <a:ext cx="7821392" cy="4431983"/>
          </a:xfrm>
          <a:prstGeom prst="rect">
            <a:avLst/>
          </a:prstGeom>
          <a:noFill/>
        </p:spPr>
        <p:txBody>
          <a:bodyPr wrap="square" rtlCol="0">
            <a:spAutoFit/>
          </a:bodyPr>
          <a:lstStyle/>
          <a:p>
            <a:pPr algn="just"/>
            <a:r>
              <a:rPr lang="it-IT" sz="2400" dirty="0"/>
              <a:t>g) </a:t>
            </a:r>
            <a:r>
              <a:rPr lang="it-IT" sz="2400" b="1" dirty="0"/>
              <a:t>analisi dei presumibili costi</a:t>
            </a:r>
            <a:r>
              <a:rPr lang="it-IT" sz="2400" dirty="0"/>
              <a:t>, valutati redigendo un </a:t>
            </a:r>
            <a:r>
              <a:rPr lang="it-IT" sz="2400" b="1" dirty="0"/>
              <a:t>computo metrico estimativo di massima mediante l’impiego dei prezzar</a:t>
            </a:r>
            <a:r>
              <a:rPr lang="it-IT" sz="2400" dirty="0"/>
              <a:t>i di cui all’articolo 23, commi 7 e 16, del codice, qualora lo sviluppo degli elaborati progettuali lo consenta, oppure </a:t>
            </a:r>
            <a:r>
              <a:rPr lang="it-IT" sz="2400" b="1" dirty="0"/>
              <a:t>mediante l’impiego di costi parametrici standardizzati, ove disponibili</a:t>
            </a:r>
            <a:r>
              <a:rPr lang="it-IT" sz="2400" dirty="0"/>
              <a:t>;</a:t>
            </a:r>
          </a:p>
          <a:p>
            <a:pPr algn="just"/>
            <a:endParaRPr lang="it-IT" sz="2400" dirty="0"/>
          </a:p>
          <a:p>
            <a:pPr algn="just"/>
            <a:r>
              <a:rPr lang="it-IT" sz="2400" dirty="0"/>
              <a:t>h) </a:t>
            </a:r>
            <a:r>
              <a:rPr lang="it-IT" sz="2400" b="1" dirty="0"/>
              <a:t>confronto comparato delle alternative progettuali esaminate mediante analisi multicriteri</a:t>
            </a:r>
            <a:r>
              <a:rPr lang="it-IT" sz="2400" dirty="0"/>
              <a:t>, oppure </a:t>
            </a:r>
            <a:r>
              <a:rPr lang="it-IT" sz="2400" b="1" dirty="0"/>
              <a:t>analisi costi-efficacia, qualora pertinenti </a:t>
            </a:r>
            <a:r>
              <a:rPr lang="it-IT" sz="2400" dirty="0"/>
              <a:t>in relazione al tipo di opera o di intervento.</a:t>
            </a:r>
          </a:p>
          <a:p>
            <a:pPr algn="just"/>
            <a:endParaRPr lang="it-IT" dirty="0"/>
          </a:p>
        </p:txBody>
      </p:sp>
    </p:spTree>
    <p:extLst>
      <p:ext uri="{BB962C8B-B14F-4D97-AF65-F5344CB8AC3E}">
        <p14:creationId xmlns:p14="http://schemas.microsoft.com/office/powerpoint/2010/main" val="29689504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1628800"/>
            <a:ext cx="7200800" cy="3323987"/>
          </a:xfrm>
          <a:prstGeom prst="rect">
            <a:avLst/>
          </a:prstGeom>
        </p:spPr>
        <p:txBody>
          <a:bodyPr wrap="square">
            <a:spAutoFit/>
          </a:bodyPr>
          <a:lstStyle/>
          <a:p>
            <a:endParaRPr lang="it-IT" dirty="0"/>
          </a:p>
          <a:p>
            <a:pPr algn="just"/>
            <a:r>
              <a:rPr lang="it-IT" sz="2400" dirty="0"/>
              <a:t>5. </a:t>
            </a:r>
            <a:r>
              <a:rPr lang="it-IT" sz="2400" b="1" dirty="0"/>
              <a:t>Per le opere di cui al comma 3, lettera b), il DOCFAP </a:t>
            </a:r>
            <a:r>
              <a:rPr lang="it-IT" sz="2400" dirty="0"/>
              <a:t>si compone della relazione cui al comma 4, </a:t>
            </a:r>
            <a:r>
              <a:rPr lang="it-IT" sz="2400" b="1" dirty="0"/>
              <a:t>con esclusione degli elaborati indicati al comma 4, lettere e) ed h),</a:t>
            </a:r>
            <a:r>
              <a:rPr lang="it-IT" sz="2400" dirty="0"/>
              <a:t> e </a:t>
            </a:r>
            <a:r>
              <a:rPr lang="it-IT" sz="2400" b="1" dirty="0"/>
              <a:t>dei seguenti elaborati</a:t>
            </a:r>
            <a:r>
              <a:rPr lang="it-IT" sz="2400" dirty="0"/>
              <a:t>, riferiti alle alternative progettuali esaminate:</a:t>
            </a:r>
          </a:p>
          <a:p>
            <a:pPr algn="just"/>
            <a:r>
              <a:rPr lang="it-IT" sz="2400" dirty="0"/>
              <a:t>a) </a:t>
            </a:r>
            <a:r>
              <a:rPr lang="it-IT" sz="2400" b="1" dirty="0"/>
              <a:t>analisi degli impatti socio-economici, territoriali, ambientali e paesaggistici</a:t>
            </a:r>
            <a:r>
              <a:rPr lang="it-IT" sz="2400" dirty="0"/>
              <a:t>, ove pertinenti, secondo la seguente articolazione:</a:t>
            </a:r>
          </a:p>
        </p:txBody>
      </p:sp>
    </p:spTree>
    <p:extLst>
      <p:ext uri="{BB962C8B-B14F-4D97-AF65-F5344CB8AC3E}">
        <p14:creationId xmlns:p14="http://schemas.microsoft.com/office/powerpoint/2010/main" val="2301091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16632"/>
            <a:ext cx="7272808" cy="6647974"/>
          </a:xfrm>
          <a:prstGeom prst="rect">
            <a:avLst/>
          </a:prstGeom>
        </p:spPr>
        <p:txBody>
          <a:bodyPr wrap="square">
            <a:spAutoFit/>
          </a:bodyPr>
          <a:lstStyle/>
          <a:p>
            <a:endParaRPr lang="it-IT" dirty="0"/>
          </a:p>
          <a:p>
            <a:pPr algn="just"/>
            <a:r>
              <a:rPr lang="it-IT" sz="2400" dirty="0"/>
              <a:t>1) </a:t>
            </a:r>
            <a:r>
              <a:rPr lang="it-IT" sz="2400" b="1" dirty="0"/>
              <a:t>analisi degli aspetti geologici, geomorfologici, idrogeologici, idrologici, idraulici, geotecnici, sismici e delle caratteristiche dell’area d’intervento </a:t>
            </a:r>
            <a:r>
              <a:rPr lang="it-IT" sz="2400" dirty="0"/>
              <a:t>nelle sue diverse componenti ambientali, come desunti da fonti normative disponibili, documentazioni e cartografie anche derivanti da interventi già realizzati ricadenti nella zona, oppure, ove necessario, appositamente sviluppate, </a:t>
            </a:r>
            <a:r>
              <a:rPr lang="it-IT" sz="2400" b="1" dirty="0"/>
              <a:t>ai fini della valutazione della  sostenibilità territoriale ed ambientale</a:t>
            </a:r>
            <a:r>
              <a:rPr lang="it-IT" sz="2400" dirty="0"/>
              <a:t>, della sicurezza dell’opera da realizzare nei confronti delle pericolosità naturali ed antropiche e dei collegamenti con il contesto nel quale le possibili alternative di intervento si inseriscono, per quanto pertinente; </a:t>
            </a:r>
            <a:r>
              <a:rPr lang="it-IT" sz="2400" b="1" dirty="0"/>
              <a:t>il livello di approfondimento dell’analisi </a:t>
            </a:r>
            <a:r>
              <a:rPr lang="it-IT" sz="2400" dirty="0"/>
              <a:t>è in ogni caso in grado di conferire al documento di fattibilità delle alternative progettuali </a:t>
            </a:r>
            <a:r>
              <a:rPr lang="it-IT" sz="2400" b="1" dirty="0"/>
              <a:t>caratteri di affidabilità in termini di stima dei costi dell’opera</a:t>
            </a:r>
            <a:r>
              <a:rPr lang="it-IT" sz="2400" dirty="0"/>
              <a:t>;</a:t>
            </a:r>
          </a:p>
          <a:p>
            <a:pPr algn="just"/>
            <a:r>
              <a:rPr lang="it-IT" sz="2400" dirty="0"/>
              <a:t> </a:t>
            </a:r>
          </a:p>
        </p:txBody>
      </p:sp>
    </p:spTree>
    <p:extLst>
      <p:ext uri="{BB962C8B-B14F-4D97-AF65-F5344CB8AC3E}">
        <p14:creationId xmlns:p14="http://schemas.microsoft.com/office/powerpoint/2010/main" val="2911174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764704"/>
            <a:ext cx="7344816" cy="4801314"/>
          </a:xfrm>
          <a:prstGeom prst="rect">
            <a:avLst/>
          </a:prstGeom>
        </p:spPr>
        <p:txBody>
          <a:bodyPr wrap="square">
            <a:spAutoFit/>
          </a:bodyPr>
          <a:lstStyle/>
          <a:p>
            <a:endParaRPr lang="it-IT" dirty="0"/>
          </a:p>
          <a:p>
            <a:pPr algn="just"/>
            <a:endParaRPr lang="it-IT" sz="2400" dirty="0"/>
          </a:p>
          <a:p>
            <a:pPr algn="just"/>
            <a:r>
              <a:rPr lang="it-IT" sz="2400" dirty="0"/>
              <a:t>2) verifica </a:t>
            </a:r>
            <a:r>
              <a:rPr lang="it-IT" sz="2400" b="1" dirty="0"/>
              <a:t>dei vincoli ambientali, storici, archeologici, paesaggistici o relativi alle preesistenze </a:t>
            </a:r>
            <a:r>
              <a:rPr lang="it-IT" sz="2400" dirty="0"/>
              <a:t>che interferiscono con le aree od opere interessate dall’intervento;</a:t>
            </a:r>
          </a:p>
          <a:p>
            <a:pPr algn="just"/>
            <a:endParaRPr lang="it-IT" sz="2400" dirty="0"/>
          </a:p>
          <a:p>
            <a:pPr algn="just"/>
            <a:r>
              <a:rPr lang="it-IT" sz="2400" dirty="0"/>
              <a:t>b) </a:t>
            </a:r>
            <a:r>
              <a:rPr lang="it-IT" sz="2400" b="1" u="sng" dirty="0"/>
              <a:t>analisi costi-benefici effettuata secondo la disciplina applicabile a ciascuna tipologia di intervento</a:t>
            </a:r>
            <a:r>
              <a:rPr lang="it-IT" sz="2400" dirty="0"/>
              <a:t>;</a:t>
            </a:r>
          </a:p>
          <a:p>
            <a:pPr algn="just"/>
            <a:endParaRPr lang="it-IT" sz="2400" dirty="0"/>
          </a:p>
          <a:p>
            <a:pPr algn="just"/>
            <a:r>
              <a:rPr lang="it-IT" sz="2400" dirty="0"/>
              <a:t>c) </a:t>
            </a:r>
            <a:r>
              <a:rPr lang="it-IT" sz="2400" b="1" dirty="0"/>
              <a:t>per gli interventi da realizzarsi ai sensi della parte III, IV e V del codice, analisi della fattibilità finanziaria</a:t>
            </a:r>
            <a:r>
              <a:rPr lang="it-IT" sz="2400" dirty="0"/>
              <a:t>.</a:t>
            </a:r>
          </a:p>
          <a:p>
            <a:pPr algn="just"/>
            <a:r>
              <a:rPr lang="it-IT" sz="2400" dirty="0"/>
              <a:t>  </a:t>
            </a:r>
          </a:p>
        </p:txBody>
      </p:sp>
    </p:spTree>
    <p:extLst>
      <p:ext uri="{BB962C8B-B14F-4D97-AF65-F5344CB8AC3E}">
        <p14:creationId xmlns:p14="http://schemas.microsoft.com/office/powerpoint/2010/main" val="21310228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1556792"/>
            <a:ext cx="7344816" cy="3970318"/>
          </a:xfrm>
          <a:prstGeom prst="rect">
            <a:avLst/>
          </a:prstGeom>
        </p:spPr>
        <p:txBody>
          <a:bodyPr wrap="square">
            <a:spAutoFit/>
          </a:bodyPr>
          <a:lstStyle/>
          <a:p>
            <a:endParaRPr lang="it-IT" dirty="0"/>
          </a:p>
          <a:p>
            <a:pPr algn="just"/>
            <a:r>
              <a:rPr lang="it-IT" sz="2400" dirty="0"/>
              <a:t>6. </a:t>
            </a:r>
            <a:r>
              <a:rPr lang="it-IT" sz="2400" b="1" dirty="0"/>
              <a:t>Il progettista</a:t>
            </a:r>
            <a:r>
              <a:rPr lang="it-IT" sz="2400" dirty="0"/>
              <a:t>, nelle considerazioni finali del DOCFAP, </a:t>
            </a:r>
            <a:r>
              <a:rPr lang="it-IT" sz="2400" b="1" dirty="0"/>
              <a:t>dà conto della valutazione di ciascuna alternativa progettuale esaminata</a:t>
            </a:r>
            <a:r>
              <a:rPr lang="it-IT" sz="2400" dirty="0"/>
              <a:t>, in termini </a:t>
            </a:r>
            <a:r>
              <a:rPr lang="it-IT" sz="2400" b="1" dirty="0"/>
              <a:t>qualitativi, tecnici ed economici</a:t>
            </a:r>
            <a:r>
              <a:rPr lang="it-IT" sz="2400" dirty="0"/>
              <a:t>, </a:t>
            </a:r>
            <a:r>
              <a:rPr lang="it-IT" sz="2400" b="1" dirty="0"/>
              <a:t>nonché sotto il profilo della compatibilità ambientale</a:t>
            </a:r>
            <a:r>
              <a:rPr lang="it-IT" sz="2400" dirty="0"/>
              <a:t>, e </a:t>
            </a:r>
            <a:r>
              <a:rPr lang="it-IT" sz="2400" b="1" dirty="0"/>
              <a:t>propone</a:t>
            </a:r>
            <a:r>
              <a:rPr lang="it-IT" sz="2400" dirty="0"/>
              <a:t> alla stazione </a:t>
            </a:r>
            <a:r>
              <a:rPr lang="it-IT" sz="2400" b="1" u="sng" dirty="0"/>
              <a:t>appaltante la soluzione progettuale che presenta il miglior rapporto tra costi e benefici per la collettività e per l’ambiente</a:t>
            </a:r>
            <a:r>
              <a:rPr lang="it-IT" sz="2400" dirty="0"/>
              <a:t>, in relazione alle specifiche esigenze da soddisfare e alle prestazioni da fornire.</a:t>
            </a:r>
          </a:p>
          <a:p>
            <a:r>
              <a:rPr lang="it-IT" dirty="0"/>
              <a:t> </a:t>
            </a:r>
          </a:p>
        </p:txBody>
      </p:sp>
    </p:spTree>
    <p:extLst>
      <p:ext uri="{BB962C8B-B14F-4D97-AF65-F5344CB8AC3E}">
        <p14:creationId xmlns:p14="http://schemas.microsoft.com/office/powerpoint/2010/main" val="3088985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65BAC5C3-BE89-0149-84FA-B17A2AF4420E}"/>
              </a:ext>
            </a:extLst>
          </p:cNvPr>
          <p:cNvSpPr>
            <a:spLocks noChangeArrowheads="1"/>
          </p:cNvSpPr>
          <p:nvPr/>
        </p:nvSpPr>
        <p:spPr bwMode="auto">
          <a:xfrm>
            <a:off x="683568" y="1762529"/>
            <a:ext cx="730830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7.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La stazione appaltante, valutato il DOCFAP, può richiedere chiarimenti ed integrazioni in merito alla soluzione progettuale proposta ed alle alternative progettuali esaminate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La valutazione si conclude con un atto di approvazione della stazione appaltante. </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 relazione all’esito dell’istruttoria, viene disposta dalla stazione appaltante, secondo le procedure stabilite dal codice, l’elaborazione del progetto di fattibilità tecnica ed economica, secondo quanto indicato negli articoli da 84 a 90.</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63197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323529" y="137667"/>
            <a:ext cx="7704855" cy="1661993"/>
          </a:xfrm>
          <a:prstGeom prst="rect">
            <a:avLst/>
          </a:prstGeom>
        </p:spPr>
        <p:txBody>
          <a:bodyPr wrap="square">
            <a:spAutoFit/>
          </a:bodyPr>
          <a:lstStyle/>
          <a:p>
            <a:endParaRPr lang="it-IT" dirty="0"/>
          </a:p>
          <a:p>
            <a:pPr algn="ctr"/>
            <a:r>
              <a:rPr lang="it-IT" sz="2400" b="1" dirty="0"/>
              <a:t>Articolo 84 Contenuti ed elaborati del progetto </a:t>
            </a:r>
          </a:p>
          <a:p>
            <a:pPr algn="ctr"/>
            <a:r>
              <a:rPr lang="it-IT" sz="2400" b="1" dirty="0"/>
              <a:t>di fattibilità tecnica ed economica </a:t>
            </a:r>
          </a:p>
          <a:p>
            <a:endParaRPr lang="it-IT" dirty="0"/>
          </a:p>
          <a:p>
            <a:pPr algn="just"/>
            <a:endParaRPr lang="it-IT" dirty="0"/>
          </a:p>
        </p:txBody>
      </p:sp>
      <p:sp>
        <p:nvSpPr>
          <p:cNvPr id="3" name="Rectangle 1">
            <a:extLst>
              <a:ext uri="{FF2B5EF4-FFF2-40B4-BE49-F238E27FC236}">
                <a16:creationId xmlns:a16="http://schemas.microsoft.com/office/drawing/2014/main" id="{8C8B8205-4ABA-B449-883C-81C5556BCFF7}"/>
              </a:ext>
            </a:extLst>
          </p:cNvPr>
          <p:cNvSpPr>
            <a:spLocks noChangeArrowheads="1"/>
          </p:cNvSpPr>
          <p:nvPr/>
        </p:nvSpPr>
        <p:spPr bwMode="auto">
          <a:xfrm>
            <a:off x="611560" y="1197925"/>
            <a:ext cx="7416824"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1. Nei casi disciplinati dall’articolo 23, comma 5, del codice,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il DOCFAP, redatto secondo le previsioni del quadro </a:t>
            </a:r>
            <a:r>
              <a:rPr kumimoji="0" lang="it-IT" altLang="it-IT" sz="24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esigenziale</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è documento propedeutico alla progettazione di fattibilità tecnico economica</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Il progettista sviluppa nel progetto di fattibilità tecnico economica esclusivamente la soluzione progettuale che è stata prescelta e approvata dalla stazione appaltante ai sensi dell’articolo 83, comma 7</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In tal caso,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nella relazione generale di cui all’articolo 85 sono riepilogate le alternative progettuali</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prese in considerazione nel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DOCFAP e quest’ultimo documento</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con il relativo atto di approvazione da parte della stazione appaltante,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è allegato agli elaborati del progetto di fattibilità tecnica ed economica.</a:t>
            </a:r>
            <a:endParaRPr kumimoji="0" lang="it-IT" altLang="it-IT" sz="2400" b="1" i="0" u="sng"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42727809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5A48C9CF-F1C8-204E-B6FD-7212F92D1964}"/>
              </a:ext>
            </a:extLst>
          </p:cNvPr>
          <p:cNvSpPr>
            <a:spLocks noChangeArrowheads="1"/>
          </p:cNvSpPr>
          <p:nvPr/>
        </p:nvSpPr>
        <p:spPr bwMode="auto">
          <a:xfrm>
            <a:off x="683568" y="75502"/>
            <a:ext cx="7344816" cy="645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2. Ai sensi dall’articolo 23, comma 5, del codice,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per importi inferiori alla soglia di cui all’articolo 35 del codice, nonché per opere che non richiedano l’espletamento delle procedure di dibattito pubblico di cui all’articolo 87 </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e che non siano oggetto di concorso di progettazione o di idee ai sensi dell’articolo 152 del codice,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il progettista nel progetto di fattibilità tecnica ed economica dapprima analizza le possibili alternative progettuali al fine di valutare quale sia la soluzione migliore in termini qualitativi</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tecnici ed economici, nonché sotto il profilo della compatibilità ambientale,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e quindi sviluppa esclusivamente la soluzione prescelta sulla base del miglior rapporto tra costi e benefici per la collettività e per l’ambiente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in relazione alle specifiche esigenze da soddisfare e alle prestazioni da fornire, secondo quanto indicato nel presente articolo e negli articoli da 85 a 90.</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332289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A78BC4EE-5A90-B745-A162-68040469D0AD}"/>
              </a:ext>
            </a:extLst>
          </p:cNvPr>
          <p:cNvSpPr>
            <a:spLocks noChangeArrowheads="1"/>
          </p:cNvSpPr>
          <p:nvPr/>
        </p:nvSpPr>
        <p:spPr bwMode="auto">
          <a:xfrm>
            <a:off x="755576" y="1556792"/>
            <a:ext cx="73083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3. Il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progetto di fattibilità tecnica ed economica è elaborato sulla base degli esiti dei rilievi, studi specialistici, indagini e prove di cui all’articolo 86</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della verifica della presenza di eventuali interferenze con il sedime di edifici o infrastrutture preesistenti ai sensi dell’articolo 27, commi 3, 4, 5 e 6, del codice, della verifica preventiva dell’interesse archeologico e dello studio preliminare ambientale di cui all’articolo 87, qualora pertinenti.</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2971873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1585624" y="908720"/>
            <a:ext cx="5498166" cy="646331"/>
          </a:xfrm>
          <a:prstGeom prst="rect">
            <a:avLst/>
          </a:prstGeom>
        </p:spPr>
        <p:txBody>
          <a:bodyPr wrap="square">
            <a:spAutoFit/>
          </a:bodyPr>
          <a:lstStyle/>
          <a:p>
            <a:endParaRPr lang="it-IT" dirty="0"/>
          </a:p>
          <a:p>
            <a:r>
              <a:rPr lang="it-IT" dirty="0"/>
              <a:t>  </a:t>
            </a:r>
          </a:p>
        </p:txBody>
      </p:sp>
      <p:sp>
        <p:nvSpPr>
          <p:cNvPr id="3" name="Rectangle 1">
            <a:extLst>
              <a:ext uri="{FF2B5EF4-FFF2-40B4-BE49-F238E27FC236}">
                <a16:creationId xmlns:a16="http://schemas.microsoft.com/office/drawing/2014/main" id="{19C02FD9-E121-C54B-B66F-7059C108CC1E}"/>
              </a:ext>
            </a:extLst>
          </p:cNvPr>
          <p:cNvSpPr>
            <a:spLocks noChangeArrowheads="1"/>
          </p:cNvSpPr>
          <p:nvPr/>
        </p:nvSpPr>
        <p:spPr bwMode="auto">
          <a:xfrm>
            <a:off x="539551" y="1010757"/>
            <a:ext cx="7488833"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4. Il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progetto di fattibilità tecnica ed economica comprende elaborati grafici per l’individuazione delle caratteristiche dimensionali, volumetriche, tipologiche, funzionali e tecnologiche dei lavori da realizzare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secondo quanto disposto all’articolo 88 e relative stime economiche, ivi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compresa la motivazione dell’eventuale scelta in merito alla mancata suddivisione dell’intervento in lotti funzionali</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nonché l’elenco delle coperture finanziarie sia in termini legislativi che amministrativi. Il progetto di fattibilità tecnica ed economica è idoneo a consentire, ove necessario, l’avvio della procedura espropriativa.</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24632719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1585624" y="908720"/>
            <a:ext cx="5498166" cy="646331"/>
          </a:xfrm>
          <a:prstGeom prst="rect">
            <a:avLst/>
          </a:prstGeom>
        </p:spPr>
        <p:txBody>
          <a:bodyPr wrap="square">
            <a:spAutoFit/>
          </a:bodyPr>
          <a:lstStyle/>
          <a:p>
            <a:endParaRPr lang="it-IT" dirty="0"/>
          </a:p>
          <a:p>
            <a:r>
              <a:rPr lang="it-IT" dirty="0"/>
              <a:t>  </a:t>
            </a:r>
          </a:p>
        </p:txBody>
      </p:sp>
      <p:sp>
        <p:nvSpPr>
          <p:cNvPr id="3" name="Rectangle 1">
            <a:extLst>
              <a:ext uri="{FF2B5EF4-FFF2-40B4-BE49-F238E27FC236}">
                <a16:creationId xmlns:a16="http://schemas.microsoft.com/office/drawing/2014/main" id="{19C02FD9-E121-C54B-B66F-7059C108CC1E}"/>
              </a:ext>
            </a:extLst>
          </p:cNvPr>
          <p:cNvSpPr>
            <a:spLocks noChangeArrowheads="1"/>
          </p:cNvSpPr>
          <p:nvPr/>
        </p:nvSpPr>
        <p:spPr bwMode="auto">
          <a:xfrm>
            <a:off x="554286" y="1428066"/>
            <a:ext cx="756084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5. Il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progetto di fattibilità tecnica ed economica, in relazione alla gestione degli eventi che possono esercitare effetti sull’incolumità pubblica e sui beni</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tiene conto altresì, ove necessario, di strategie complessive di gestione del rischio da pericoli naturali ed antropici.</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algn="just" eaLnBrk="0" fontAlgn="base" hangingPunct="0">
              <a:spcBef>
                <a:spcPct val="0"/>
              </a:spcBef>
              <a:spcAft>
                <a:spcPct val="0"/>
              </a:spcAft>
            </a:pPr>
            <a:r>
              <a:rPr lang="it-IT" sz="2400" dirty="0"/>
              <a:t>6. Il </a:t>
            </a:r>
            <a:r>
              <a:rPr lang="it-IT" sz="2400" b="1" dirty="0"/>
              <a:t>progetto di fattibilità tecnica ed economica</a:t>
            </a:r>
            <a:r>
              <a:rPr lang="it-IT" sz="2400" dirty="0"/>
              <a:t>, in relazione alle dimensioni, alla tipologia ed alla categoria dell’intervento, salvo  diversa  motivata  determinazione  dell’amministrazione  ai  sensi  dell’articolo  23,  comma  4  del  codice,  </a:t>
            </a:r>
            <a:r>
              <a:rPr lang="it-IT" sz="2400" b="1" dirty="0"/>
              <a:t>è  composto  dai  seguenti elaborati</a:t>
            </a:r>
            <a:r>
              <a:rPr lang="it-IT" sz="2400" dirty="0"/>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4372476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38A844D4-51C5-364A-8582-DE656DD1ABEC}"/>
              </a:ext>
            </a:extLst>
          </p:cNvPr>
          <p:cNvSpPr txBox="1"/>
          <p:nvPr/>
        </p:nvSpPr>
        <p:spPr>
          <a:xfrm>
            <a:off x="683568" y="188640"/>
            <a:ext cx="7416824" cy="6001643"/>
          </a:xfrm>
          <a:prstGeom prst="rect">
            <a:avLst/>
          </a:prstGeom>
          <a:noFill/>
        </p:spPr>
        <p:txBody>
          <a:bodyPr wrap="square" rtlCol="0">
            <a:spAutoFit/>
          </a:bodyPr>
          <a:lstStyle/>
          <a:p>
            <a:pPr marL="342900" indent="-342900" algn="just">
              <a:buAutoNum type="alphaLcParenR"/>
            </a:pPr>
            <a:r>
              <a:rPr lang="it-IT" sz="2400" b="1" dirty="0">
                <a:latin typeface="+mj-lt"/>
              </a:rPr>
              <a:t>relazione generale, di cui all’articolo 20;</a:t>
            </a:r>
          </a:p>
          <a:p>
            <a:pPr algn="just"/>
            <a:endParaRPr lang="it-IT" sz="2400" dirty="0">
              <a:latin typeface="+mj-lt"/>
            </a:endParaRPr>
          </a:p>
          <a:p>
            <a:pPr algn="just"/>
            <a:r>
              <a:rPr lang="it-IT" sz="2400" dirty="0">
                <a:latin typeface="+mj-lt"/>
              </a:rPr>
              <a:t>b) </a:t>
            </a:r>
            <a:r>
              <a:rPr lang="it-IT" sz="2400" b="1" dirty="0">
                <a:latin typeface="+mj-lt"/>
              </a:rPr>
              <a:t>relazione tecnica, corredata da rilievi, accertamenti, indagini e studi specialistici</a:t>
            </a:r>
            <a:r>
              <a:rPr lang="it-IT" sz="2400" dirty="0">
                <a:latin typeface="+mj-lt"/>
              </a:rPr>
              <a:t>, di cui all’articolo 21; </a:t>
            </a:r>
          </a:p>
          <a:p>
            <a:pPr algn="just"/>
            <a:endParaRPr lang="it-IT" sz="2400" dirty="0">
              <a:latin typeface="+mj-lt"/>
            </a:endParaRPr>
          </a:p>
          <a:p>
            <a:pPr algn="just"/>
            <a:r>
              <a:rPr lang="it-IT" sz="2400" dirty="0">
                <a:latin typeface="+mj-lt"/>
              </a:rPr>
              <a:t>c) </a:t>
            </a:r>
            <a:r>
              <a:rPr lang="it-IT" sz="2400" b="1" dirty="0">
                <a:latin typeface="+mj-lt"/>
              </a:rPr>
              <a:t>eventuali studi di fattibilità ambientale e paesaggistica</a:t>
            </a:r>
            <a:r>
              <a:rPr lang="it-IT" sz="2400" dirty="0">
                <a:latin typeface="+mj-lt"/>
              </a:rPr>
              <a:t>: </a:t>
            </a:r>
          </a:p>
          <a:p>
            <a:pPr marL="285750" indent="-285750" algn="just">
              <a:buFont typeface="Arial" panose="020B0604020202020204" pitchFamily="34" charset="0"/>
              <a:buChar char="•"/>
            </a:pPr>
            <a:r>
              <a:rPr lang="it-IT" dirty="0"/>
              <a:t> 1) per il primo aspetto con riferimento </a:t>
            </a:r>
            <a:r>
              <a:rPr lang="it-IT" b="1" dirty="0"/>
              <a:t>allo studio preliminare ambientale </a:t>
            </a:r>
            <a:r>
              <a:rPr lang="it-IT" dirty="0"/>
              <a:t>di cui all’articolo 19 del decreto legislativo 3 aprile 2006, n. 152 e relativi allegati, oppure </a:t>
            </a:r>
            <a:r>
              <a:rPr lang="it-IT" b="1" dirty="0"/>
              <a:t>studio di impatto ambientale</a:t>
            </a:r>
            <a:r>
              <a:rPr lang="it-IT" dirty="0"/>
              <a:t>, secondo quanto precisato all’articolo 22; (1)</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 2) </a:t>
            </a:r>
            <a:r>
              <a:rPr lang="it-IT" b="1" dirty="0"/>
              <a:t>per il secondo aspetto, con riferimento a quanto previsto dall’articolo 146, commi 2 e 3, del decreto legislativo 22 gennaio 2004, n. 42</a:t>
            </a:r>
            <a:r>
              <a:rPr lang="it-IT" dirty="0"/>
              <a:t>; (2)</a:t>
            </a:r>
          </a:p>
          <a:p>
            <a:pPr algn="just"/>
            <a:r>
              <a:rPr lang="it-IT" dirty="0"/>
              <a:t> </a:t>
            </a:r>
          </a:p>
          <a:p>
            <a:pPr algn="just"/>
            <a:r>
              <a:rPr lang="it-IT" sz="2400" b="1" dirty="0">
                <a:latin typeface="+mj-lt"/>
              </a:rPr>
              <a:t>d) relazione tecnica e relativi elaborati di applicazione dei criteri minimi ambientali (CAM) di riferimento di cui al codice, con l’indicazione dei relativi costi; </a:t>
            </a:r>
          </a:p>
        </p:txBody>
      </p:sp>
    </p:spTree>
    <p:extLst>
      <p:ext uri="{BB962C8B-B14F-4D97-AF65-F5344CB8AC3E}">
        <p14:creationId xmlns:p14="http://schemas.microsoft.com/office/powerpoint/2010/main" val="36090708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332656"/>
            <a:ext cx="7344816" cy="5539978"/>
          </a:xfrm>
          <a:prstGeom prst="rect">
            <a:avLst/>
          </a:prstGeom>
        </p:spPr>
        <p:txBody>
          <a:bodyPr wrap="square">
            <a:spAutoFit/>
          </a:bodyPr>
          <a:lstStyle/>
          <a:p>
            <a:endParaRPr lang="it-IT" dirty="0"/>
          </a:p>
          <a:p>
            <a:pPr algn="just"/>
            <a:r>
              <a:rPr lang="it-IT" sz="2400" dirty="0"/>
              <a:t>e)  </a:t>
            </a:r>
            <a:r>
              <a:rPr lang="it-IT" sz="2400" b="1" dirty="0"/>
              <a:t>calcolo  sommario  della  spesa ivi compresi eventuali costi connessi all’applicazione dei CAM e  quadro  economico  di  progetto</a:t>
            </a:r>
            <a:r>
              <a:rPr lang="it-IT" sz="2400" dirty="0"/>
              <a:t>,  di  cui  all’articolo  89;  </a:t>
            </a:r>
            <a:r>
              <a:rPr lang="it-IT" sz="2400" b="1" dirty="0"/>
              <a:t>piano  economico  e  finanziario  di massima, ove pertinente</a:t>
            </a:r>
            <a:r>
              <a:rPr lang="it-IT" sz="2400" dirty="0"/>
              <a:t>; </a:t>
            </a:r>
          </a:p>
          <a:p>
            <a:pPr algn="just"/>
            <a:endParaRPr lang="it-IT" sz="2400" dirty="0"/>
          </a:p>
          <a:p>
            <a:pPr algn="just"/>
            <a:r>
              <a:rPr lang="it-IT" sz="2400" dirty="0"/>
              <a:t> </a:t>
            </a:r>
            <a:r>
              <a:rPr lang="it-IT" sz="2400" dirty="0" err="1"/>
              <a:t>f</a:t>
            </a:r>
            <a:r>
              <a:rPr lang="it-IT" sz="2400" dirty="0"/>
              <a:t>) </a:t>
            </a:r>
            <a:r>
              <a:rPr lang="it-IT" sz="2400" b="1" dirty="0"/>
              <a:t>elaborati grafici relativi all’ intervento</a:t>
            </a:r>
            <a:r>
              <a:rPr lang="it-IT" sz="2400" dirty="0"/>
              <a:t>, di cui all’articolo 88; </a:t>
            </a:r>
          </a:p>
          <a:p>
            <a:pPr algn="just"/>
            <a:endParaRPr lang="it-IT" sz="2400" dirty="0"/>
          </a:p>
          <a:p>
            <a:pPr algn="just"/>
            <a:r>
              <a:rPr lang="it-IT" sz="2400" dirty="0"/>
              <a:t> g)  </a:t>
            </a:r>
            <a:r>
              <a:rPr lang="it-IT" sz="2400" b="1" dirty="0"/>
              <a:t>cronoprogramma  di  massima</a:t>
            </a:r>
            <a:r>
              <a:rPr lang="it-IT" sz="2400" dirty="0"/>
              <a:t>,  che,  in  coerenza  con  il cronoprogramma previsto nel DIP ai sensi dell’articolo  78,  comma  3,  lettera  </a:t>
            </a:r>
            <a:r>
              <a:rPr lang="it-IT" sz="2400" dirty="0" err="1"/>
              <a:t>n</a:t>
            </a:r>
            <a:r>
              <a:rPr lang="it-IT" sz="2400" dirty="0"/>
              <a:t>),  rappresenti </a:t>
            </a:r>
            <a:r>
              <a:rPr lang="it-IT" sz="2400" b="1" dirty="0"/>
              <a:t>mediante diagramma lineare le attività di esecuzione dei lavori, e i tempi previsti per il relativo svolgimento, in maniera idonea</a:t>
            </a:r>
            <a:r>
              <a:rPr lang="it-IT" sz="2400" dirty="0"/>
              <a:t>; </a:t>
            </a:r>
          </a:p>
        </p:txBody>
      </p:sp>
    </p:spTree>
    <p:extLst>
      <p:ext uri="{BB962C8B-B14F-4D97-AF65-F5344CB8AC3E}">
        <p14:creationId xmlns:p14="http://schemas.microsoft.com/office/powerpoint/2010/main" val="2433993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124744"/>
            <a:ext cx="7344816" cy="4062651"/>
          </a:xfrm>
          <a:prstGeom prst="rect">
            <a:avLst/>
          </a:prstGeom>
        </p:spPr>
        <p:txBody>
          <a:bodyPr wrap="square">
            <a:spAutoFit/>
          </a:bodyPr>
          <a:lstStyle/>
          <a:p>
            <a:pPr algn="just"/>
            <a:endParaRPr lang="it-IT" dirty="0"/>
          </a:p>
          <a:p>
            <a:pPr algn="just"/>
            <a:r>
              <a:rPr lang="it-IT" sz="2400" dirty="0"/>
              <a:t>h) </a:t>
            </a:r>
            <a:r>
              <a:rPr lang="it-IT" sz="2400" b="1" dirty="0"/>
              <a:t>capitolato prestazionale</a:t>
            </a:r>
            <a:r>
              <a:rPr lang="it-IT" sz="2400" dirty="0"/>
              <a:t>, di cui all’articolo 90;  </a:t>
            </a:r>
          </a:p>
          <a:p>
            <a:pPr algn="just"/>
            <a:endParaRPr lang="it-IT" sz="2400" dirty="0"/>
          </a:p>
          <a:p>
            <a:pPr algn="just"/>
            <a:r>
              <a:rPr lang="it-IT" sz="2400" dirty="0"/>
              <a:t> i) </a:t>
            </a:r>
            <a:r>
              <a:rPr lang="it-IT" sz="2400" b="1" dirty="0"/>
              <a:t>piano particellare preliminare delle aree da espropriare o da acquisire</a:t>
            </a:r>
            <a:r>
              <a:rPr lang="it-IT" sz="2400" dirty="0"/>
              <a:t>, ove pertinente; </a:t>
            </a:r>
          </a:p>
          <a:p>
            <a:pPr algn="just"/>
            <a:endParaRPr lang="it-IT" sz="2400" dirty="0"/>
          </a:p>
          <a:p>
            <a:pPr algn="just"/>
            <a:r>
              <a:rPr lang="it-IT" sz="2400" dirty="0"/>
              <a:t>  l) </a:t>
            </a:r>
            <a:r>
              <a:rPr lang="it-IT" sz="2400" b="1" dirty="0"/>
              <a:t>prime indicazioni e misure per la stesura del piano di sicurezza e coordinamento</a:t>
            </a:r>
            <a:r>
              <a:rPr lang="it-IT" sz="2400" dirty="0"/>
              <a:t> ai sensi dell’articolo 100 del decreto legislativo 9 aprile 2008, n. 81, finalizzato alla tutela della salute e sicurezza dei lavoratori nei cantieri, con i contenuti minimi di cui al comma 7 ; </a:t>
            </a:r>
          </a:p>
        </p:txBody>
      </p:sp>
    </p:spTree>
    <p:extLst>
      <p:ext uri="{BB962C8B-B14F-4D97-AF65-F5344CB8AC3E}">
        <p14:creationId xmlns:p14="http://schemas.microsoft.com/office/powerpoint/2010/main" val="1160449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766589" y="6171699"/>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92832" y="427087"/>
            <a:ext cx="7272808" cy="5909310"/>
          </a:xfrm>
          <a:prstGeom prst="rect">
            <a:avLst/>
          </a:prstGeom>
        </p:spPr>
        <p:txBody>
          <a:bodyPr wrap="square">
            <a:spAutoFit/>
          </a:bodyPr>
          <a:lstStyle/>
          <a:p>
            <a:pPr algn="just"/>
            <a:endParaRPr lang="it-IT" sz="2400" dirty="0"/>
          </a:p>
          <a:p>
            <a:pPr algn="just"/>
            <a:r>
              <a:rPr lang="it-IT" sz="2400" dirty="0"/>
              <a:t> m) </a:t>
            </a:r>
            <a:r>
              <a:rPr lang="it-IT" sz="2400" b="1" dirty="0"/>
              <a:t>prime indicazioni per la stesura dell’elaborato progettuale della sicurezza in coerenza con le previsioni del DIP, qualora non sia prevista la redazione del piano di sicurezza</a:t>
            </a:r>
            <a:r>
              <a:rPr lang="it-IT" sz="2400" dirty="0"/>
              <a:t> e coordinamento ai sensi del titolo IV, capo I, del decreto legislativo 9 aprile 2008, n. 81, con i contenuti minimi di cui al comma 8;</a:t>
            </a:r>
          </a:p>
          <a:p>
            <a:pPr algn="just"/>
            <a:endParaRPr lang="it-IT" sz="2400" dirty="0"/>
          </a:p>
          <a:p>
            <a:pPr algn="just"/>
            <a:r>
              <a:rPr lang="it-IT" sz="2400" dirty="0" err="1"/>
              <a:t>n</a:t>
            </a:r>
            <a:r>
              <a:rPr lang="it-IT" sz="2400" dirty="0"/>
              <a:t>) </a:t>
            </a:r>
            <a:r>
              <a:rPr lang="it-IT" sz="2400" b="1" dirty="0"/>
              <a:t>piano di utilizzo delle terre e rocce da scavo </a:t>
            </a:r>
            <a:r>
              <a:rPr lang="it-IT" sz="2400" dirty="0"/>
              <a:t>nei casi previsti dalla legislazione vigente;</a:t>
            </a:r>
          </a:p>
          <a:p>
            <a:pPr algn="just"/>
            <a:endParaRPr lang="it-IT" sz="2400" dirty="0"/>
          </a:p>
          <a:p>
            <a:pPr algn="just"/>
            <a:r>
              <a:rPr lang="it-IT" sz="2400" dirty="0"/>
              <a:t>o) </a:t>
            </a:r>
            <a:r>
              <a:rPr lang="it-IT" sz="2400" b="1" dirty="0"/>
              <a:t>elenco delle autorizzazioni, concessioni, licenze, pareri, intese, nulla osta e atti di assenso comunque denominati</a:t>
            </a:r>
            <a:r>
              <a:rPr lang="it-IT" sz="2400" dirty="0"/>
              <a:t>, necessari alla realizzazione ed esercizio dell’intervento;</a:t>
            </a:r>
          </a:p>
          <a:p>
            <a:endParaRPr lang="it-IT" dirty="0"/>
          </a:p>
        </p:txBody>
      </p:sp>
    </p:spTree>
    <p:extLst>
      <p:ext uri="{BB962C8B-B14F-4D97-AF65-F5344CB8AC3E}">
        <p14:creationId xmlns:p14="http://schemas.microsoft.com/office/powerpoint/2010/main" val="40238906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766589" y="6171699"/>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908720"/>
            <a:ext cx="7272808" cy="5447645"/>
          </a:xfrm>
          <a:prstGeom prst="rect">
            <a:avLst/>
          </a:prstGeom>
        </p:spPr>
        <p:txBody>
          <a:bodyPr wrap="square">
            <a:spAutoFit/>
          </a:bodyPr>
          <a:lstStyle/>
          <a:p>
            <a:pPr algn="just"/>
            <a:endParaRPr lang="it-IT" sz="2400" dirty="0"/>
          </a:p>
          <a:p>
            <a:pPr algn="just"/>
            <a:r>
              <a:rPr lang="it-IT" sz="2400" dirty="0"/>
              <a:t>7. L’elaborato di cui al comma 6, lettera l) </a:t>
            </a:r>
            <a:r>
              <a:rPr lang="it-IT" sz="2400" i="1" dirty="0"/>
              <a:t>(prime indicazioni) </a:t>
            </a:r>
            <a:r>
              <a:rPr lang="it-IT" sz="2400" dirty="0"/>
              <a:t>contiene almeno: </a:t>
            </a:r>
          </a:p>
          <a:p>
            <a:pPr algn="just"/>
            <a:endParaRPr lang="it-IT" sz="2400" dirty="0"/>
          </a:p>
          <a:p>
            <a:pPr algn="just"/>
            <a:r>
              <a:rPr lang="it-IT" sz="2400" dirty="0"/>
              <a:t>     a) l’identificazione</a:t>
            </a:r>
            <a:r>
              <a:rPr lang="it-IT" sz="2400" b="1" dirty="0"/>
              <a:t> e descrizione dell’opera</a:t>
            </a:r>
            <a:r>
              <a:rPr lang="it-IT" sz="2400" dirty="0"/>
              <a:t>, esplicitata con: </a:t>
            </a:r>
          </a:p>
          <a:p>
            <a:pPr algn="just"/>
            <a:endParaRPr lang="it-IT" sz="2400" dirty="0"/>
          </a:p>
          <a:p>
            <a:pPr algn="just"/>
            <a:r>
              <a:rPr lang="it-IT" sz="2400" dirty="0"/>
              <a:t>	1) </a:t>
            </a:r>
            <a:r>
              <a:rPr lang="it-IT" sz="2400" b="1" dirty="0"/>
              <a:t>localizzazione del cantiere e descrizione del 	contesto </a:t>
            </a:r>
            <a:r>
              <a:rPr lang="it-IT" sz="2400" dirty="0"/>
              <a:t>in cui è 	prevista l’area di cantiere; </a:t>
            </a:r>
          </a:p>
          <a:p>
            <a:pPr algn="just"/>
            <a:endParaRPr lang="it-IT" sz="2400" dirty="0"/>
          </a:p>
          <a:p>
            <a:pPr algn="just"/>
            <a:r>
              <a:rPr lang="it-IT" sz="2400" dirty="0"/>
              <a:t>	2) </a:t>
            </a:r>
            <a:r>
              <a:rPr lang="it-IT" sz="2400" b="1" dirty="0"/>
              <a:t>descrizione sintetica dell'opera</a:t>
            </a:r>
            <a:r>
              <a:rPr lang="it-IT" sz="2400" dirty="0"/>
              <a:t>, con 	riferimento alle scelte   	progettuali 	effettuate. </a:t>
            </a:r>
          </a:p>
          <a:p>
            <a:endParaRPr lang="it-IT" dirty="0"/>
          </a:p>
          <a:p>
            <a:r>
              <a:rPr lang="it-IT" dirty="0"/>
              <a:t>  </a:t>
            </a:r>
          </a:p>
        </p:txBody>
      </p:sp>
    </p:spTree>
    <p:extLst>
      <p:ext uri="{BB962C8B-B14F-4D97-AF65-F5344CB8AC3E}">
        <p14:creationId xmlns:p14="http://schemas.microsoft.com/office/powerpoint/2010/main" val="37812878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766589" y="6171699"/>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404664"/>
            <a:ext cx="7200800" cy="6186309"/>
          </a:xfrm>
          <a:prstGeom prst="rect">
            <a:avLst/>
          </a:prstGeom>
        </p:spPr>
        <p:txBody>
          <a:bodyPr wrap="square">
            <a:spAutoFit/>
          </a:bodyPr>
          <a:lstStyle/>
          <a:p>
            <a:pPr algn="just"/>
            <a:endParaRPr lang="it-IT" sz="2400" dirty="0"/>
          </a:p>
          <a:p>
            <a:pPr algn="just"/>
            <a:r>
              <a:rPr lang="it-IT" sz="2400" dirty="0"/>
              <a:t>b) </a:t>
            </a:r>
            <a:r>
              <a:rPr lang="it-IT" sz="2400" b="1" dirty="0"/>
              <a:t>una relazione sintetica concernente l’individuazione, l’analisi e la valutazione degli effettivi rischi naturali e antropici</a:t>
            </a:r>
            <a:r>
              <a:rPr lang="it-IT" sz="2400" dirty="0"/>
              <a:t>, con riferimento all’area e all’organizzazione dello specifico cantiere, nonché alle lavorazioni interferenti, ivi compresi i rischi derivanti dal possibile rinvenimento di ordigni bellici inesplosi, nei cantieri interessati da attività di scavo, nonché dall’esecuzione della bonifica degli ordigni bellici ai sensi delle disposizioni vigenti in materia, ove valutata necessaria;</a:t>
            </a:r>
          </a:p>
          <a:p>
            <a:pPr algn="just"/>
            <a:endParaRPr lang="it-IT" sz="2400" dirty="0"/>
          </a:p>
          <a:p>
            <a:pPr algn="just"/>
            <a:r>
              <a:rPr lang="it-IT" sz="2400" dirty="0"/>
              <a:t>c) </a:t>
            </a:r>
            <a:r>
              <a:rPr lang="it-IT" sz="2400" b="1" dirty="0"/>
              <a:t>l’indicazione delle scelte progettuali e organizzative e delle procedure e misure preventive e protettive</a:t>
            </a:r>
            <a:r>
              <a:rPr lang="it-IT" sz="2400" dirty="0"/>
              <a:t>, in riferimento all’area di cantiere, all’organizzazione del cantiere e alle lavorazioni;</a:t>
            </a:r>
          </a:p>
          <a:p>
            <a:endParaRPr lang="it-IT" dirty="0"/>
          </a:p>
          <a:p>
            <a:r>
              <a:rPr lang="it-IT" dirty="0"/>
              <a:t>  </a:t>
            </a:r>
          </a:p>
        </p:txBody>
      </p:sp>
    </p:spTree>
    <p:extLst>
      <p:ext uri="{BB962C8B-B14F-4D97-AF65-F5344CB8AC3E}">
        <p14:creationId xmlns:p14="http://schemas.microsoft.com/office/powerpoint/2010/main" val="41930959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305D29D1-379C-0F46-A7C0-2219BE66B10C}"/>
              </a:ext>
            </a:extLst>
          </p:cNvPr>
          <p:cNvSpPr>
            <a:spLocks noChangeArrowheads="1"/>
          </p:cNvSpPr>
          <p:nvPr/>
        </p:nvSpPr>
        <p:spPr bwMode="auto">
          <a:xfrm>
            <a:off x="683568" y="209081"/>
            <a:ext cx="7344816"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la stima sommaria dei costi della sicurezza, determinata in relazione all’opera da realizzare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sulla base degli elementi di cui alle lettere da a) a c) del presente comma, e del punto 4 dell’allegato XV del decreto legislativo 9 aprile 2008, n. 81, secondo le modalità del calcolo sommario di cui all’articolo 89.</a:t>
            </a:r>
            <a:endParaRPr kumimoji="0" lang="it-IT" altLang="it-IT" sz="24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8.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L’elaborato di cui al comma 6</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lettera m), contiene, anche con riferimento ai modelli semplificati di cui al decreto previsto ai sensi dell’articolo 104-bis del decreto legislativo 9 aprile 2008 , n. 81:</a:t>
            </a:r>
            <a:endParaRPr kumimoji="0" lang="it-IT" altLang="it-IT" sz="24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a) la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descrizione dell’opera con relativa localizzazione </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dell’intervento;</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2450001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188640"/>
            <a:ext cx="7344816" cy="6186309"/>
          </a:xfrm>
          <a:prstGeom prst="rect">
            <a:avLst/>
          </a:prstGeom>
        </p:spPr>
        <p:txBody>
          <a:bodyPr wrap="square">
            <a:spAutoFit/>
          </a:bodyPr>
          <a:lstStyle/>
          <a:p>
            <a:endParaRPr lang="it-IT" dirty="0"/>
          </a:p>
          <a:p>
            <a:pPr algn="just"/>
            <a:r>
              <a:rPr lang="it-IT" sz="2400" dirty="0"/>
              <a:t>b) </a:t>
            </a:r>
            <a:r>
              <a:rPr lang="it-IT" sz="2400" b="1" dirty="0"/>
              <a:t>l’analisi del contesto ambientale, con individuazione delle potenziali interferenze </a:t>
            </a:r>
            <a:r>
              <a:rPr lang="it-IT" sz="2400" dirty="0"/>
              <a:t>incidenti sull’attività dell’operatore economico;</a:t>
            </a:r>
          </a:p>
          <a:p>
            <a:pPr algn="just"/>
            <a:endParaRPr lang="it-IT" sz="2400" dirty="0"/>
          </a:p>
          <a:p>
            <a:pPr algn="just"/>
            <a:r>
              <a:rPr lang="it-IT" sz="2400" dirty="0"/>
              <a:t>c) </a:t>
            </a:r>
            <a:r>
              <a:rPr lang="it-IT" sz="2400" b="1" dirty="0"/>
              <a:t>la stima sommaria, per tutta la durata delle lavorazioni previste nel cantiere</a:t>
            </a:r>
            <a:r>
              <a:rPr lang="it-IT" sz="2400" dirty="0"/>
              <a:t>, dei costi delle misure preventive e protettive finalizzate alla salute e alla sicurezza dei lavoratori</a:t>
            </a:r>
          </a:p>
          <a:p>
            <a:pPr algn="just"/>
            <a:endParaRPr lang="it-IT" dirty="0"/>
          </a:p>
          <a:p>
            <a:pPr algn="just"/>
            <a:r>
              <a:rPr lang="it-IT" sz="2400" dirty="0"/>
              <a:t>9. Nei casi di </a:t>
            </a:r>
            <a:r>
              <a:rPr lang="it-IT" sz="2400" b="1" dirty="0"/>
              <a:t>affidamento dei lavori sulla base del progetto di fattibilità tecnica ed economica stabiliti dal codice o da disposizioni di legge</a:t>
            </a:r>
            <a:r>
              <a:rPr lang="it-IT" sz="2400" dirty="0"/>
              <a:t>, il progetto deve comprendere tutte le informazioni necessarie per formulare l’offerta e deve essere corredato, oltre che dagli elaborati elencati al comma 6, dai seguenti elaborati: </a:t>
            </a:r>
          </a:p>
        </p:txBody>
      </p:sp>
    </p:spTree>
    <p:extLst>
      <p:ext uri="{BB962C8B-B14F-4D97-AF65-F5344CB8AC3E}">
        <p14:creationId xmlns:p14="http://schemas.microsoft.com/office/powerpoint/2010/main" val="2466656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F0CB3F74-26E5-EA48-98FD-C834CEE20055}"/>
              </a:ext>
            </a:extLst>
          </p:cNvPr>
          <p:cNvSpPr>
            <a:spLocks noChangeArrowheads="1"/>
          </p:cNvSpPr>
          <p:nvPr/>
        </p:nvSpPr>
        <p:spPr bwMode="auto">
          <a:xfrm rot="10800000" flipV="1">
            <a:off x="683568" y="877362"/>
            <a:ext cx="7596336"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a) </a:t>
            </a:r>
            <a:r>
              <a:rPr lang="it-IT" altLang="it-IT" sz="2400" b="1" dirty="0"/>
              <a:t>schema di contratto redatto in conformità a quanto disposto dall’articolo 112</a:t>
            </a:r>
            <a:r>
              <a:rPr lang="it-IT" altLang="it-IT" sz="2400" dirty="0"/>
              <a:t>. Lo schema di contratto prevede, tra l’altro, che il concorrente indichi, al momento dell’offerta, i tempi per la redazione del progetto definitivo e del progetto esecutivo, nonché le modalità di controllo, da parte della stazione appaltante, del rispetto della coerenza con il progetto di fattibilità tecnica ed economica;</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b) </a:t>
            </a:r>
            <a:r>
              <a:rPr lang="it-IT" altLang="it-IT" sz="2400" b="1" dirty="0"/>
              <a:t>capitolato prestazionale d’appalto redatto in conformità </a:t>
            </a:r>
            <a:r>
              <a:rPr lang="it-IT" altLang="it-IT" sz="2400" dirty="0"/>
              <a:t>a quanto disposto dall’articolo 113, comma 3, che costituisce allegato allo schema di contratto e che sostituisce il capitolato prestazionale di cui al comma 6, lettera h), del presente articolo;</a:t>
            </a:r>
          </a:p>
        </p:txBody>
      </p:sp>
    </p:spTree>
    <p:extLst>
      <p:ext uri="{BB962C8B-B14F-4D97-AF65-F5344CB8AC3E}">
        <p14:creationId xmlns:p14="http://schemas.microsoft.com/office/powerpoint/2010/main" val="19941758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5A1C7E66-A135-394D-A641-4F1EDDA4F24B}"/>
              </a:ext>
            </a:extLst>
          </p:cNvPr>
          <p:cNvSpPr>
            <a:spLocks noChangeArrowheads="1"/>
          </p:cNvSpPr>
          <p:nvPr/>
        </p:nvSpPr>
        <p:spPr bwMode="auto">
          <a:xfrm>
            <a:off x="884113" y="925414"/>
            <a:ext cx="72008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c) </a:t>
            </a:r>
            <a:r>
              <a:rPr lang="it-IT" altLang="it-IT" sz="2400" b="1" dirty="0"/>
              <a:t>rilievi plano-altimetrici delle aree </a:t>
            </a:r>
            <a:r>
              <a:rPr lang="it-IT" altLang="it-IT" sz="2400" dirty="0"/>
              <a:t>e stato di consistenza delle opere esistenti e di quelle interferenti nell’immediato contorno;</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d) nei casi di cui all’articolo 183, comma 15, del codice, </a:t>
            </a:r>
            <a:r>
              <a:rPr lang="it-IT" altLang="it-IT" sz="2400" b="1" dirty="0"/>
              <a:t>piano economico-finanziario e specificazione del servizio e della gestione</a:t>
            </a:r>
            <a:r>
              <a:rPr lang="it-IT" altLang="it-IT" sz="2400" dirty="0"/>
              <a:t>;</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e) </a:t>
            </a:r>
            <a:r>
              <a:rPr lang="it-IT" altLang="it-IT" sz="2400" b="1" dirty="0"/>
              <a:t>cronoprogramma articolato</a:t>
            </a:r>
            <a:r>
              <a:rPr lang="it-IT" altLang="it-IT" sz="2400" dirty="0"/>
              <a:t> secondo quanto indicato all’articolo 109;</a:t>
            </a:r>
          </a:p>
        </p:txBody>
      </p:sp>
    </p:spTree>
    <p:extLst>
      <p:ext uri="{BB962C8B-B14F-4D97-AF65-F5344CB8AC3E}">
        <p14:creationId xmlns:p14="http://schemas.microsoft.com/office/powerpoint/2010/main" val="7590124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5A1C7E66-A135-394D-A641-4F1EDDA4F24B}"/>
              </a:ext>
            </a:extLst>
          </p:cNvPr>
          <p:cNvSpPr>
            <a:spLocks noChangeArrowheads="1"/>
          </p:cNvSpPr>
          <p:nvPr/>
        </p:nvSpPr>
        <p:spPr bwMode="auto">
          <a:xfrm>
            <a:off x="884113" y="1294746"/>
            <a:ext cx="72008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it-IT" sz="2400" dirty="0" err="1"/>
              <a:t>f</a:t>
            </a:r>
            <a:r>
              <a:rPr lang="it-IT" sz="2400" dirty="0"/>
              <a:t>) </a:t>
            </a:r>
            <a:r>
              <a:rPr lang="it-IT" sz="2400" b="1" dirty="0"/>
              <a:t>computo metrico estimativo</a:t>
            </a:r>
            <a:r>
              <a:rPr lang="it-IT" sz="2400" dirty="0"/>
              <a:t>, secondo quanto disposto dall’articolo 100, in attuazione dell’articolo 32, comma 14-bis, del codice;</a:t>
            </a:r>
          </a:p>
          <a:p>
            <a:pPr algn="just"/>
            <a:endParaRPr lang="it-IT" sz="2400" dirty="0"/>
          </a:p>
          <a:p>
            <a:pPr algn="just"/>
            <a:r>
              <a:rPr lang="it-IT" sz="2400" dirty="0"/>
              <a:t>g) </a:t>
            </a:r>
            <a:r>
              <a:rPr lang="it-IT" sz="2400" b="1" dirty="0"/>
              <a:t>piano di sicurezza e coordinamento </a:t>
            </a:r>
            <a:r>
              <a:rPr lang="it-IT" sz="2400" dirty="0"/>
              <a:t>o elaborato progettuale della sicurezza, che sostituiscono rispettivamente le prime indicazioni di cui al comma 6, lettera l) o lettera m).</a:t>
            </a:r>
          </a:p>
        </p:txBody>
      </p:sp>
    </p:spTree>
    <p:extLst>
      <p:ext uri="{BB962C8B-B14F-4D97-AF65-F5344CB8AC3E}">
        <p14:creationId xmlns:p14="http://schemas.microsoft.com/office/powerpoint/2010/main" val="30923836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5A1C7E66-A135-394D-A641-4F1EDDA4F24B}"/>
              </a:ext>
            </a:extLst>
          </p:cNvPr>
          <p:cNvSpPr>
            <a:spLocks noChangeArrowheads="1"/>
          </p:cNvSpPr>
          <p:nvPr/>
        </p:nvSpPr>
        <p:spPr bwMode="auto">
          <a:xfrm>
            <a:off x="884113" y="925414"/>
            <a:ext cx="72008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it-IT" sz="2400" dirty="0"/>
              <a:t>10. </a:t>
            </a:r>
            <a:r>
              <a:rPr lang="it-IT" sz="2400" b="1" dirty="0"/>
              <a:t>La stazione appaltante</a:t>
            </a:r>
            <a:r>
              <a:rPr lang="it-IT" sz="2400" dirty="0"/>
              <a:t>, ai sensi dell’articolo 23, comma 4, del codice, </a:t>
            </a:r>
            <a:r>
              <a:rPr lang="it-IT" sz="2400" b="1" u="sng" dirty="0"/>
              <a:t>in relazione alla specifica tipologia ed alla dimensione dell’opera o dell’intervento da realizzare, indica nel bando di gara per l’affidamento dell’attività di progettazione, o di progettazione e realizzazione dell’intervento,</a:t>
            </a:r>
            <a:r>
              <a:rPr lang="it-IT" sz="2400" dirty="0"/>
              <a:t> le </a:t>
            </a:r>
            <a:r>
              <a:rPr lang="it-IT" sz="2400" b="1" u="sng" dirty="0"/>
              <a:t>caratteristiche, i requisiti e gli specifici elaborati progettuali necessari per la redazione del progetto di fattibilità tecnica ed economica</a:t>
            </a:r>
            <a:r>
              <a:rPr lang="it-IT" sz="2400" dirty="0"/>
              <a:t> sulla base di quanto previsto nel presente articolo.</a:t>
            </a:r>
          </a:p>
        </p:txBody>
      </p:sp>
    </p:spTree>
    <p:extLst>
      <p:ext uri="{BB962C8B-B14F-4D97-AF65-F5344CB8AC3E}">
        <p14:creationId xmlns:p14="http://schemas.microsoft.com/office/powerpoint/2010/main" val="40224957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836712"/>
            <a:ext cx="7272808" cy="2862322"/>
          </a:xfrm>
          <a:prstGeom prst="rect">
            <a:avLst/>
          </a:prstGeom>
        </p:spPr>
        <p:txBody>
          <a:bodyPr wrap="square">
            <a:spAutoFit/>
          </a:bodyPr>
          <a:lstStyle/>
          <a:p>
            <a:endParaRPr lang="it-IT" dirty="0"/>
          </a:p>
          <a:p>
            <a:pPr algn="just"/>
            <a:r>
              <a:rPr lang="it-IT" sz="2400" dirty="0"/>
              <a:t>   11.  Nei  concorsi  di  progettazione  relativi  al  settore  dei  lavori  pubblici,  di  cui  all’articolo  152,  comma  4  del  codice, l’amministrazione che bandisce il concorso pone a disposizione dei concorrenti i seguenti elaborati: </a:t>
            </a:r>
          </a:p>
          <a:p>
            <a:pPr algn="just"/>
            <a:endParaRPr lang="it-IT" sz="2400" dirty="0"/>
          </a:p>
          <a:p>
            <a:pPr marL="342900" indent="-342900" algn="just">
              <a:buAutoNum type="alphaLcParenR"/>
            </a:pPr>
            <a:r>
              <a:rPr lang="it-IT" sz="2400" b="1" dirty="0"/>
              <a:t>gli studi specialistici </a:t>
            </a:r>
            <a:r>
              <a:rPr lang="it-IT" sz="2400" dirty="0"/>
              <a:t>di cui all’articolo 86;</a:t>
            </a:r>
          </a:p>
          <a:p>
            <a:pPr marL="342900" indent="-342900" algn="just">
              <a:buAutoNum type="alphaLcParenR"/>
            </a:pPr>
            <a:endParaRPr lang="it-IT" dirty="0"/>
          </a:p>
        </p:txBody>
      </p:sp>
    </p:spTree>
    <p:extLst>
      <p:ext uri="{BB962C8B-B14F-4D97-AF65-F5344CB8AC3E}">
        <p14:creationId xmlns:p14="http://schemas.microsoft.com/office/powerpoint/2010/main" val="39942702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836712"/>
            <a:ext cx="7272808" cy="5078313"/>
          </a:xfrm>
          <a:prstGeom prst="rect">
            <a:avLst/>
          </a:prstGeom>
        </p:spPr>
        <p:txBody>
          <a:bodyPr wrap="square">
            <a:spAutoFit/>
          </a:bodyPr>
          <a:lstStyle/>
          <a:p>
            <a:endParaRPr lang="it-IT" dirty="0"/>
          </a:p>
          <a:p>
            <a:pPr marL="342900" indent="-342900" algn="just">
              <a:buAutoNum type="alphaLcParenR"/>
            </a:pPr>
            <a:endParaRPr lang="it-IT" sz="2400" dirty="0"/>
          </a:p>
          <a:p>
            <a:pPr algn="just"/>
            <a:r>
              <a:rPr lang="it-IT" sz="2400" b="1" dirty="0"/>
              <a:t>b)  l’inquadramento  territoriale  dell’area  d’intervento: </a:t>
            </a:r>
            <a:r>
              <a:rPr lang="it-IT" sz="2400" dirty="0"/>
              <a:t>corografia,  stralcio  dello  strumento  urbanistico  comunale,  ove pertinenti;  nel  caso  di  interventi  sull’esistente,  il  rilievo  di  massima  delle  aree  o  delle  opere  su  cui  viene  effettuato   l’intervento, corredato da una relazione tecnica sullo stato di consistenza e di conservazione degli stessi, che riporti gli esiti delle ricerche ed indagini finalizzate ad acquisire gli elementi necessari per la scelta dei tipi e metodi d’intervento;  </a:t>
            </a:r>
          </a:p>
          <a:p>
            <a:pPr marL="342900" indent="-342900" algn="just">
              <a:buAutoNum type="alphaLcParenR"/>
            </a:pPr>
            <a:endParaRPr lang="it-IT" sz="2400" dirty="0"/>
          </a:p>
          <a:p>
            <a:pPr algn="just"/>
            <a:r>
              <a:rPr lang="it-IT" sz="2400" b="1" dirty="0"/>
              <a:t>c) il piano particellare di esproprio</a:t>
            </a:r>
            <a:r>
              <a:rPr lang="it-IT" sz="2400" dirty="0"/>
              <a:t>. </a:t>
            </a:r>
          </a:p>
          <a:p>
            <a:r>
              <a:rPr lang="it-IT" dirty="0"/>
              <a:t>   </a:t>
            </a:r>
          </a:p>
        </p:txBody>
      </p:sp>
    </p:spTree>
    <p:extLst>
      <p:ext uri="{BB962C8B-B14F-4D97-AF65-F5344CB8AC3E}">
        <p14:creationId xmlns:p14="http://schemas.microsoft.com/office/powerpoint/2010/main" val="1556762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340768"/>
            <a:ext cx="7416824" cy="3877985"/>
          </a:xfrm>
          <a:prstGeom prst="rect">
            <a:avLst/>
          </a:prstGeom>
        </p:spPr>
        <p:txBody>
          <a:bodyPr wrap="square">
            <a:spAutoFit/>
          </a:bodyPr>
          <a:lstStyle/>
          <a:p>
            <a:endParaRPr lang="it-IT" dirty="0"/>
          </a:p>
          <a:p>
            <a:pPr algn="just"/>
            <a:r>
              <a:rPr lang="it-IT" sz="2400" dirty="0"/>
              <a:t>12. </a:t>
            </a:r>
            <a:r>
              <a:rPr lang="it-IT" sz="2400" b="1" dirty="0"/>
              <a:t>Nei concorsi di progettazione </a:t>
            </a:r>
            <a:r>
              <a:rPr lang="it-IT" sz="2400" dirty="0"/>
              <a:t>di cui alla parte II, titolo VI, capo IV, del codice, limitatamente ai casi in cui viene richiesto il raggiungimento del livello del progetto di fattibilità tecnica ed economica, </a:t>
            </a:r>
            <a:r>
              <a:rPr lang="it-IT" sz="2400" b="1" dirty="0"/>
              <a:t>il concorrente sviluppa esclusivamente gli elaborati di  cui  all’articolo  18,  comma  5,  lettere  a),  b),  d),  e)  e  g)  relativi  alla  propria  proposta  progettuale</a:t>
            </a:r>
            <a:r>
              <a:rPr lang="it-IT" sz="2400" dirty="0"/>
              <a:t>.  Tali  elaborati  possono variare in relazione alla tipologia delle opere in progetto.  </a:t>
            </a:r>
          </a:p>
          <a:p>
            <a:pPr algn="just"/>
            <a:endParaRPr lang="it-IT" dirty="0"/>
          </a:p>
          <a:p>
            <a:r>
              <a:rPr lang="it-IT" dirty="0"/>
              <a:t> </a:t>
            </a:r>
          </a:p>
        </p:txBody>
      </p:sp>
    </p:spTree>
    <p:extLst>
      <p:ext uri="{BB962C8B-B14F-4D97-AF65-F5344CB8AC3E}">
        <p14:creationId xmlns:p14="http://schemas.microsoft.com/office/powerpoint/2010/main" val="6181225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340768"/>
            <a:ext cx="7416824" cy="3877985"/>
          </a:xfrm>
          <a:prstGeom prst="rect">
            <a:avLst/>
          </a:prstGeom>
        </p:spPr>
        <p:txBody>
          <a:bodyPr wrap="square">
            <a:spAutoFit/>
          </a:bodyPr>
          <a:lstStyle/>
          <a:p>
            <a:endParaRPr lang="it-IT" dirty="0"/>
          </a:p>
          <a:p>
            <a:pPr algn="just"/>
            <a:r>
              <a:rPr lang="it-IT" sz="2400" dirty="0"/>
              <a:t>13. </a:t>
            </a:r>
            <a:r>
              <a:rPr lang="it-IT" sz="2400" u="sng" dirty="0"/>
              <a:t>Ai </a:t>
            </a:r>
            <a:r>
              <a:rPr lang="it-IT" sz="2400" b="1" u="sng" dirty="0"/>
              <a:t>sensi dell’articolo 21, comma 3, del codice, ai fini dell’inserimento nella programmazione triennale di qualsiasi importo e annuale per importi fino a 1 milione di euro,</a:t>
            </a:r>
            <a:r>
              <a:rPr lang="it-IT" sz="2400" dirty="0"/>
              <a:t> </a:t>
            </a:r>
            <a:r>
              <a:rPr lang="it-IT" sz="2400" b="1" dirty="0"/>
              <a:t>nonché ai fini della partecipazione a bandi di finanziamento per interventi su opere nuove o esistenti di qualsiasi importo, anche se suddiviso in lotti </a:t>
            </a:r>
            <a:r>
              <a:rPr lang="it-IT" sz="2400" b="1" u="sng" dirty="0"/>
              <a:t>il progetto di fattibilità tecnica ed economica è costituito esclusivamente dai seguenti elaborati:</a:t>
            </a:r>
            <a:r>
              <a:rPr lang="it-IT" sz="2400" u="sng" dirty="0"/>
              <a:t> </a:t>
            </a:r>
          </a:p>
          <a:p>
            <a:pPr algn="just"/>
            <a:endParaRPr lang="it-IT" dirty="0"/>
          </a:p>
          <a:p>
            <a:r>
              <a:rPr lang="it-IT" dirty="0"/>
              <a:t> </a:t>
            </a:r>
          </a:p>
        </p:txBody>
      </p:sp>
    </p:spTree>
    <p:extLst>
      <p:ext uri="{BB962C8B-B14F-4D97-AF65-F5344CB8AC3E}">
        <p14:creationId xmlns:p14="http://schemas.microsoft.com/office/powerpoint/2010/main" val="2078065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548680"/>
            <a:ext cx="7416824" cy="5724644"/>
          </a:xfrm>
          <a:prstGeom prst="rect">
            <a:avLst/>
          </a:prstGeom>
        </p:spPr>
        <p:txBody>
          <a:bodyPr wrap="square">
            <a:spAutoFit/>
          </a:bodyPr>
          <a:lstStyle/>
          <a:p>
            <a:endParaRPr lang="it-IT" dirty="0"/>
          </a:p>
          <a:p>
            <a:pPr algn="just"/>
            <a:r>
              <a:rPr lang="it-IT" sz="2400" dirty="0"/>
              <a:t>	a) </a:t>
            </a:r>
            <a:r>
              <a:rPr lang="it-IT" sz="2400" b="1" dirty="0"/>
              <a:t>relazione contenente l’analisi dello stato di fatto nelle sue eventuali componenti architettoniche, geologiche,</a:t>
            </a:r>
            <a:r>
              <a:rPr lang="it-IT" sz="2400" dirty="0"/>
              <a:t> socio-economiche e amministrative, nonché la descrizione dei requisiti dell’opera da progettare ai fini della sostenibilità ambientale e compatibilità paesaggistica;</a:t>
            </a:r>
          </a:p>
          <a:p>
            <a:pPr algn="just"/>
            <a:endParaRPr lang="it-IT" sz="2400" dirty="0"/>
          </a:p>
          <a:p>
            <a:pPr algn="just"/>
            <a:r>
              <a:rPr lang="it-IT" sz="2400" dirty="0"/>
              <a:t>	b) </a:t>
            </a:r>
            <a:r>
              <a:rPr lang="it-IT" sz="2400" b="1" dirty="0"/>
              <a:t>stima sommaria dell’intervento da realizzare sulla base di un computo metrico estimativo di massima mediante l’impiego dei prezzari di cui all’articolo 23, commi 7 e 16, del codice, oppure sulla base dei costi di progetto precedentemente stimati per interventi analoghi</a:t>
            </a:r>
            <a:r>
              <a:rPr lang="it-IT" sz="2400" dirty="0"/>
              <a:t>;</a:t>
            </a:r>
          </a:p>
          <a:p>
            <a:pPr algn="just"/>
            <a:endParaRPr lang="it-IT" dirty="0"/>
          </a:p>
          <a:p>
            <a:r>
              <a:rPr lang="it-IT" dirty="0"/>
              <a:t> </a:t>
            </a:r>
          </a:p>
        </p:txBody>
      </p:sp>
    </p:spTree>
    <p:extLst>
      <p:ext uri="{BB962C8B-B14F-4D97-AF65-F5344CB8AC3E}">
        <p14:creationId xmlns:p14="http://schemas.microsoft.com/office/powerpoint/2010/main" val="28039138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1F117BE9-2457-8E42-852D-2E268A792119}"/>
              </a:ext>
            </a:extLst>
          </p:cNvPr>
          <p:cNvSpPr>
            <a:spLocks noChangeArrowheads="1"/>
          </p:cNvSpPr>
          <p:nvPr/>
        </p:nvSpPr>
        <p:spPr bwMode="auto">
          <a:xfrm>
            <a:off x="683568" y="1714019"/>
            <a:ext cx="712879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latin typeface="+mj-lt"/>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ndParaRPr>
          </a:p>
        </p:txBody>
      </p:sp>
      <p:sp>
        <p:nvSpPr>
          <p:cNvPr id="11" name="Rectangle 5">
            <a:extLst>
              <a:ext uri="{FF2B5EF4-FFF2-40B4-BE49-F238E27FC236}">
                <a16:creationId xmlns:a16="http://schemas.microsoft.com/office/drawing/2014/main" id="{116787FE-D51E-AC48-804E-513C51F95EE3}"/>
              </a:ext>
            </a:extLst>
          </p:cNvPr>
          <p:cNvSpPr>
            <a:spLocks noChangeArrowheads="1"/>
          </p:cNvSpPr>
          <p:nvPr/>
        </p:nvSpPr>
        <p:spPr bwMode="auto">
          <a:xfrm>
            <a:off x="899592" y="676956"/>
            <a:ext cx="7128792"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c) </a:t>
            </a:r>
            <a:r>
              <a:rPr kumimoji="0" lang="it-IT" altLang="it-IT" sz="2400" b="0"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elaborato grafico planimetrico contenente la localizzazione dell’intervento e il relativo inserimento nel contesto territoriale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a:t>
            </a:r>
            <a:endParaRPr kumimoji="0" lang="it-IT" altLang="it-IT" sz="24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14. </a:t>
            </a:r>
            <a:r>
              <a:rPr kumimoji="0" lang="it-IT" altLang="it-IT" sz="2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Ai sensi dell’articolo 21, comma 3, del codice, ai soli fini dell’inserimento nella programmazione annuale,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per lavori di importo pari o superiore a 1 milione di euro, anche se suddiviso in lott</a:t>
            </a:r>
            <a:r>
              <a:rPr kumimoji="0" lang="it-IT" altLang="it-IT" sz="2400" b="0"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 il progetto di fattibilità tecnica ed economica è </a:t>
            </a:r>
            <a:r>
              <a:rPr kumimoji="0" lang="it-IT" altLang="it-IT" sz="2400" b="1" i="0" u="sng"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costituito dagli elaborati previsti negli articoli da 85 a 90</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5829841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404664"/>
            <a:ext cx="7272808" cy="5170646"/>
          </a:xfrm>
          <a:prstGeom prst="rect">
            <a:avLst/>
          </a:prstGeom>
        </p:spPr>
        <p:txBody>
          <a:bodyPr wrap="square">
            <a:spAutoFit/>
          </a:bodyPr>
          <a:lstStyle/>
          <a:p>
            <a:pPr algn="ctr"/>
            <a:endParaRPr lang="it-IT" b="1" dirty="0"/>
          </a:p>
          <a:p>
            <a:pPr algn="ctr"/>
            <a:r>
              <a:rPr lang="it-IT" sz="2400" b="1" dirty="0"/>
              <a:t>   Articolo 85 Relazione generale del progetto di fattibilità tecnica ed economica </a:t>
            </a:r>
          </a:p>
          <a:p>
            <a:endParaRPr lang="it-IT" sz="2400" dirty="0"/>
          </a:p>
          <a:p>
            <a:pPr algn="just"/>
            <a:r>
              <a:rPr lang="it-IT" sz="2400" dirty="0"/>
              <a:t>1.  La  </a:t>
            </a:r>
            <a:r>
              <a:rPr lang="it-IT" sz="2400" b="1" dirty="0"/>
              <a:t>relazione  generale</a:t>
            </a:r>
            <a:r>
              <a:rPr lang="it-IT" sz="2400" dirty="0"/>
              <a:t>,  in  rapporto  alla  tipologia,  alla  categoria  e  alla  dimensione  dell’intervento,  salva  diversa  motivata determinazione dell’amministrazione, si articola </a:t>
            </a:r>
            <a:r>
              <a:rPr lang="it-IT" sz="2400" b="1" dirty="0"/>
              <a:t>nei seguenti punti: </a:t>
            </a:r>
          </a:p>
          <a:p>
            <a:pPr algn="just"/>
            <a:endParaRPr lang="it-IT" sz="2400" dirty="0"/>
          </a:p>
          <a:p>
            <a:pPr algn="just"/>
            <a:r>
              <a:rPr lang="it-IT" sz="2400" dirty="0"/>
              <a:t> a) descrizione </a:t>
            </a:r>
            <a:r>
              <a:rPr lang="it-IT" sz="2400" b="1" dirty="0"/>
              <a:t>delle motivazioni giustificative della necessità dell'intervento, in relazione agli obiettivi individuati nel quadro </a:t>
            </a:r>
            <a:r>
              <a:rPr lang="it-IT" sz="2400" b="1" dirty="0" err="1"/>
              <a:t>esigenziale</a:t>
            </a:r>
            <a:r>
              <a:rPr lang="it-IT" sz="2400" b="1" dirty="0"/>
              <a:t> e nel DIP</a:t>
            </a:r>
            <a:r>
              <a:rPr lang="it-IT" sz="2400" dirty="0"/>
              <a:t>; </a:t>
            </a:r>
          </a:p>
          <a:p>
            <a:pPr algn="just"/>
            <a:endParaRPr lang="it-IT" sz="2400" dirty="0"/>
          </a:p>
          <a:p>
            <a:pPr algn="just"/>
            <a:r>
              <a:rPr lang="it-IT" sz="2400" dirty="0"/>
              <a:t>  </a:t>
            </a:r>
          </a:p>
        </p:txBody>
      </p:sp>
    </p:spTree>
    <p:extLst>
      <p:ext uri="{BB962C8B-B14F-4D97-AF65-F5344CB8AC3E}">
        <p14:creationId xmlns:p14="http://schemas.microsoft.com/office/powerpoint/2010/main" val="12286055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755576" y="404664"/>
            <a:ext cx="7272808" cy="5355312"/>
          </a:xfrm>
          <a:prstGeom prst="rect">
            <a:avLst/>
          </a:prstGeom>
        </p:spPr>
        <p:txBody>
          <a:bodyPr wrap="square">
            <a:spAutoFit/>
          </a:bodyPr>
          <a:lstStyle/>
          <a:p>
            <a:pPr algn="ctr"/>
            <a:endParaRPr lang="it-IT" b="1" dirty="0"/>
          </a:p>
          <a:p>
            <a:pPr algn="just"/>
            <a:endParaRPr lang="it-IT" sz="2400" dirty="0"/>
          </a:p>
          <a:p>
            <a:pPr algn="just"/>
            <a:r>
              <a:rPr lang="it-IT" sz="2400" dirty="0"/>
              <a:t> b) </a:t>
            </a:r>
            <a:r>
              <a:rPr lang="it-IT" sz="2400" b="1" dirty="0"/>
              <a:t>indicazione delle specifiche esigenze poste a base della progettazione</a:t>
            </a:r>
            <a:r>
              <a:rPr lang="it-IT" sz="2400" dirty="0"/>
              <a:t>, in relazione al quadro </a:t>
            </a:r>
            <a:r>
              <a:rPr lang="it-IT" sz="2400" dirty="0" err="1"/>
              <a:t>esigenziale</a:t>
            </a:r>
            <a:r>
              <a:rPr lang="it-IT" sz="2400" dirty="0"/>
              <a:t> e al DIP, nonché dei  requisiti  da  soddisfare,  dei  conseguenti  livelli  di  prestazione  da  raggiungere  e,  ove  pertinenti,  dei  relativi  indicatori  di prestazione che consentano di verificare ad opere ultimate il raggiungimento degli obiettivi previsti; </a:t>
            </a:r>
          </a:p>
          <a:p>
            <a:pPr algn="just"/>
            <a:endParaRPr lang="it-IT" sz="2400" dirty="0"/>
          </a:p>
          <a:p>
            <a:pPr algn="just"/>
            <a:r>
              <a:rPr lang="it-IT" sz="2400" dirty="0"/>
              <a:t> c) </a:t>
            </a:r>
            <a:r>
              <a:rPr lang="it-IT" sz="2400" b="1" dirty="0"/>
              <a:t>descrizione  dettagliata  delle  caratteristiche  funzionali,  tecniche,  gestionali  ed  economico-finanziarie  </a:t>
            </a:r>
            <a:r>
              <a:rPr lang="it-IT" sz="2400" dirty="0"/>
              <a:t>della  soluzione progettuale prescelta; </a:t>
            </a:r>
          </a:p>
          <a:p>
            <a:pPr algn="just"/>
            <a:endParaRPr lang="it-IT" dirty="0"/>
          </a:p>
          <a:p>
            <a:pPr algn="just"/>
            <a:r>
              <a:rPr lang="it-IT" dirty="0"/>
              <a:t> </a:t>
            </a:r>
          </a:p>
        </p:txBody>
      </p:sp>
    </p:spTree>
    <p:extLst>
      <p:ext uri="{BB962C8B-B14F-4D97-AF65-F5344CB8AC3E}">
        <p14:creationId xmlns:p14="http://schemas.microsoft.com/office/powerpoint/2010/main" val="906930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E135768C-0787-324B-BE04-51AC7161A15A}"/>
              </a:ext>
            </a:extLst>
          </p:cNvPr>
          <p:cNvSpPr>
            <a:spLocks noChangeArrowheads="1"/>
          </p:cNvSpPr>
          <p:nvPr/>
        </p:nvSpPr>
        <p:spPr bwMode="auto">
          <a:xfrm>
            <a:off x="899592" y="1503367"/>
            <a:ext cx="7128792"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d) nei casi previsti dall’articolo 23, comma 5, secondo periodo, del codice, </a:t>
            </a:r>
            <a:r>
              <a:rPr lang="it-IT" altLang="it-IT" sz="2400" b="1" dirty="0"/>
              <a:t>riepilogo in forma descrittiva e grafica delle alternative progettuali analizzate nel DOCFAP, che è allegato al progetto di fattibilità tecnica ed economica</a:t>
            </a:r>
            <a:r>
              <a:rPr lang="it-IT" altLang="it-IT" sz="2400" dirty="0"/>
              <a:t>, insieme con il relativo atto di approvazione di cui all’articolo 83, comma 7, ai fini della verifica della coerenza del processo progettuale; </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e) nei casi previsti </a:t>
            </a:r>
            <a:r>
              <a:rPr lang="it-IT" altLang="it-IT" sz="2400" b="1" dirty="0"/>
              <a:t>dall’articolo 84, comma 2, elaborati di cui all’articolo 83, comma 4, lettere c), d), e) e g);</a:t>
            </a:r>
          </a:p>
        </p:txBody>
      </p:sp>
    </p:spTree>
    <p:extLst>
      <p:ext uri="{BB962C8B-B14F-4D97-AF65-F5344CB8AC3E}">
        <p14:creationId xmlns:p14="http://schemas.microsoft.com/office/powerpoint/2010/main" val="16363849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E135768C-0787-324B-BE04-51AC7161A15A}"/>
              </a:ext>
            </a:extLst>
          </p:cNvPr>
          <p:cNvSpPr>
            <a:spLocks noChangeArrowheads="1"/>
          </p:cNvSpPr>
          <p:nvPr/>
        </p:nvSpPr>
        <p:spPr bwMode="auto">
          <a:xfrm>
            <a:off x="899592" y="1134036"/>
            <a:ext cx="712879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it-IT" sz="2400" dirty="0" err="1"/>
              <a:t>f</a:t>
            </a:r>
            <a:r>
              <a:rPr lang="it-IT" sz="2400" dirty="0"/>
              <a:t>) </a:t>
            </a:r>
            <a:r>
              <a:rPr lang="it-IT" sz="2400" b="1" dirty="0"/>
              <a:t>elenco delle normative di riferimento, con esplicito richiamo ai parametri prestazionali o prescrittivi adottati per il progetto </a:t>
            </a:r>
            <a:r>
              <a:rPr lang="it-IT" sz="2400" dirty="0"/>
              <a:t>di fattibilità tecnica ed economica, in relazione ai vari ambiti normativi cogenti o comunque presi a riferimento, quali azioni e loro combinazioni, tempi di ritorno, classi di esposizione, scenari di evento;</a:t>
            </a:r>
          </a:p>
          <a:p>
            <a:pPr algn="just"/>
            <a:endParaRPr lang="it-IT" sz="2400" dirty="0"/>
          </a:p>
          <a:p>
            <a:pPr algn="just"/>
            <a:r>
              <a:rPr lang="it-IT" sz="2400" dirty="0"/>
              <a:t>g) </a:t>
            </a:r>
            <a:r>
              <a:rPr lang="it-IT" sz="2400" b="1" dirty="0"/>
              <a:t>indicazioni per la prosecuzione dell’iter progettuale</a:t>
            </a:r>
            <a:r>
              <a:rPr lang="it-IT" sz="2400" dirty="0"/>
              <a:t>;</a:t>
            </a:r>
          </a:p>
          <a:p>
            <a:pPr algn="just"/>
            <a:endParaRPr lang="it-IT" sz="2400" dirty="0"/>
          </a:p>
          <a:p>
            <a:pPr algn="just"/>
            <a:r>
              <a:rPr lang="it-IT" sz="2400" dirty="0"/>
              <a:t>h) </a:t>
            </a:r>
            <a:r>
              <a:rPr lang="it-IT" sz="2400" b="1" dirty="0"/>
              <a:t>riepilogo degli aspetti economici e finanziari del progetto</a:t>
            </a:r>
            <a:r>
              <a:rPr lang="it-IT" sz="2400" dirty="0"/>
              <a:t>, secondo quanto precisato al comma 4.</a:t>
            </a:r>
          </a:p>
        </p:txBody>
      </p:sp>
    </p:spTree>
    <p:extLst>
      <p:ext uri="{BB962C8B-B14F-4D97-AF65-F5344CB8AC3E}">
        <p14:creationId xmlns:p14="http://schemas.microsoft.com/office/powerpoint/2010/main" val="1507164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620688"/>
            <a:ext cx="7200800" cy="6093976"/>
          </a:xfrm>
          <a:prstGeom prst="rect">
            <a:avLst/>
          </a:prstGeom>
        </p:spPr>
        <p:txBody>
          <a:bodyPr wrap="square">
            <a:spAutoFit/>
          </a:bodyPr>
          <a:lstStyle/>
          <a:p>
            <a:pPr algn="ctr"/>
            <a:endParaRPr lang="it-IT" b="1" dirty="0"/>
          </a:p>
          <a:p>
            <a:pPr algn="ctr"/>
            <a:r>
              <a:rPr lang="it-IT" b="1" dirty="0"/>
              <a:t>   </a:t>
            </a:r>
            <a:endParaRPr lang="it-IT" dirty="0"/>
          </a:p>
          <a:p>
            <a:pPr algn="just"/>
            <a:r>
              <a:rPr lang="it-IT" dirty="0"/>
              <a:t> </a:t>
            </a:r>
            <a:r>
              <a:rPr lang="it-IT" sz="2400" dirty="0"/>
              <a:t>2. La soluzione </a:t>
            </a:r>
            <a:r>
              <a:rPr lang="it-IT" sz="2400" b="1" dirty="0"/>
              <a:t>progettuale prescelta si articola in: </a:t>
            </a:r>
          </a:p>
          <a:p>
            <a:pPr algn="just"/>
            <a:endParaRPr lang="it-IT" sz="2400" dirty="0"/>
          </a:p>
          <a:p>
            <a:pPr algn="just"/>
            <a:r>
              <a:rPr lang="it-IT" sz="2400" dirty="0"/>
              <a:t>a) </a:t>
            </a:r>
            <a:r>
              <a:rPr lang="it-IT" sz="2400" b="1" dirty="0"/>
              <a:t>descrizione della soluzione progettuale e del percorso progettuale</a:t>
            </a:r>
            <a:r>
              <a:rPr lang="it-IT" sz="2400" dirty="0"/>
              <a:t> che ha condotto ad elaborare la stessa sulla base degli esiti degli studi specialistici e delle indagini di cui alla lettera c); </a:t>
            </a:r>
          </a:p>
          <a:p>
            <a:pPr algn="just"/>
            <a:endParaRPr lang="it-IT" sz="2400" dirty="0"/>
          </a:p>
          <a:p>
            <a:pPr algn="just"/>
            <a:r>
              <a:rPr lang="it-IT" sz="2400" dirty="0"/>
              <a:t> b)  </a:t>
            </a:r>
            <a:r>
              <a:rPr lang="it-IT" sz="2400" b="1" dirty="0"/>
              <a:t>descrizione  degli  aspetti  funzionali  e  tecnici  e  dell’interrelazione  tra  i  diversi  elementi  del  progetto</a:t>
            </a:r>
            <a:r>
              <a:rPr lang="it-IT" sz="2400" dirty="0"/>
              <a:t>,  architettonici, strutturali, funzionali, impiantistici, anche in riferimento al quadro </a:t>
            </a:r>
            <a:r>
              <a:rPr lang="it-IT" sz="2400" dirty="0" err="1"/>
              <a:t>esigenziale</a:t>
            </a:r>
            <a:r>
              <a:rPr lang="it-IT" sz="2400" dirty="0"/>
              <a:t> e al DIP di cui all’articolo 78; </a:t>
            </a:r>
          </a:p>
          <a:p>
            <a:pPr algn="just"/>
            <a:endParaRPr lang="it-IT" sz="2400" dirty="0"/>
          </a:p>
          <a:p>
            <a:r>
              <a:rPr lang="it-IT" sz="2400" dirty="0"/>
              <a:t> </a:t>
            </a:r>
          </a:p>
          <a:p>
            <a:endParaRPr lang="it-IT" dirty="0"/>
          </a:p>
        </p:txBody>
      </p:sp>
    </p:spTree>
    <p:extLst>
      <p:ext uri="{BB962C8B-B14F-4D97-AF65-F5344CB8AC3E}">
        <p14:creationId xmlns:p14="http://schemas.microsoft.com/office/powerpoint/2010/main" val="33308774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332656"/>
            <a:ext cx="7272808" cy="6463308"/>
          </a:xfrm>
          <a:prstGeom prst="rect">
            <a:avLst/>
          </a:prstGeom>
        </p:spPr>
        <p:txBody>
          <a:bodyPr wrap="square">
            <a:spAutoFit/>
          </a:bodyPr>
          <a:lstStyle/>
          <a:p>
            <a:pPr algn="ctr"/>
            <a:endParaRPr lang="it-IT" b="1" dirty="0"/>
          </a:p>
          <a:p>
            <a:pPr algn="ctr"/>
            <a:r>
              <a:rPr lang="it-IT" b="1" dirty="0"/>
              <a:t>   </a:t>
            </a:r>
            <a:endParaRPr lang="it-IT" dirty="0"/>
          </a:p>
          <a:p>
            <a:pPr algn="just"/>
            <a:endParaRPr lang="it-IT" dirty="0"/>
          </a:p>
          <a:p>
            <a:pPr algn="just"/>
            <a:r>
              <a:rPr lang="it-IT" dirty="0"/>
              <a:t> </a:t>
            </a:r>
            <a:r>
              <a:rPr lang="it-IT" sz="2400" dirty="0"/>
              <a:t>c)  </a:t>
            </a:r>
            <a:r>
              <a:rPr lang="it-IT" sz="2400" b="1" dirty="0"/>
              <a:t>descrizione  della  fattibilità  dell’intervento,  documentata  anche  in  base  ai  risultati  degli  studi  di  fattibilità  ambientale  e paesaggistica  </a:t>
            </a:r>
            <a:r>
              <a:rPr lang="it-IT" sz="2400" dirty="0"/>
              <a:t>di  cui  agli  articoli  19,  comma  6,  lettera  c)  e  22,  nonché  agli  esiti  delle  indagini  di  seguito  indicate  e  alle  conseguenti valutazioni riguardo alla fattibilità dell’intervento: </a:t>
            </a:r>
          </a:p>
          <a:p>
            <a:pPr algn="just"/>
            <a:endParaRPr lang="it-IT" sz="2400" dirty="0"/>
          </a:p>
          <a:p>
            <a:pPr algn="just"/>
            <a:r>
              <a:rPr lang="it-IT" sz="2400" dirty="0"/>
              <a:t>	1)  esiti  degli  studi  e  delle  indagini  geologiche,  	idrogeologiche, idrologiche, idrauliche, 	geotecniche,  	sismiche,  ambientali, 	archeologiche effettuate; </a:t>
            </a:r>
          </a:p>
          <a:p>
            <a:pPr algn="just"/>
            <a:endParaRPr lang="it-IT" dirty="0"/>
          </a:p>
          <a:p>
            <a:endParaRPr lang="it-IT" dirty="0"/>
          </a:p>
          <a:p>
            <a:r>
              <a:rPr lang="it-IT" dirty="0"/>
              <a:t> </a:t>
            </a:r>
          </a:p>
          <a:p>
            <a:endParaRPr lang="it-IT" dirty="0"/>
          </a:p>
        </p:txBody>
      </p:sp>
    </p:spTree>
    <p:extLst>
      <p:ext uri="{BB962C8B-B14F-4D97-AF65-F5344CB8AC3E}">
        <p14:creationId xmlns:p14="http://schemas.microsoft.com/office/powerpoint/2010/main" val="41361897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926976" y="-419474"/>
            <a:ext cx="7203703" cy="7201972"/>
          </a:xfrm>
          <a:prstGeom prst="rect">
            <a:avLst/>
          </a:prstGeom>
        </p:spPr>
        <p:txBody>
          <a:bodyPr wrap="square">
            <a:spAutoFit/>
          </a:bodyPr>
          <a:lstStyle/>
          <a:p>
            <a:pPr algn="ctr"/>
            <a:endParaRPr lang="it-IT" b="1" dirty="0"/>
          </a:p>
          <a:p>
            <a:pPr algn="just"/>
            <a:r>
              <a:rPr lang="it-IT" sz="2400" dirty="0"/>
              <a:t>	</a:t>
            </a:r>
          </a:p>
          <a:p>
            <a:pPr algn="just"/>
            <a:r>
              <a:rPr lang="it-IT" sz="2400" dirty="0"/>
              <a:t> 	2)  </a:t>
            </a:r>
            <a:r>
              <a:rPr lang="it-IT" sz="2400" b="1" dirty="0"/>
              <a:t>esiti  degli  accertamenti  in  ordine  agli  	eventuali  vincoli </a:t>
            </a:r>
            <a:r>
              <a:rPr lang="it-IT" sz="2400" dirty="0"/>
              <a:t> di  	natura  	ambientale,  	idraulica,  storica,  artistica,  archeologica, 	paesaggistica, o di qualsiasi altra natura, 	interferenti sulle aree 	o sulle opere interessate; </a:t>
            </a:r>
          </a:p>
          <a:p>
            <a:pPr algn="just"/>
            <a:endParaRPr lang="it-IT" sz="2400" dirty="0"/>
          </a:p>
          <a:p>
            <a:pPr algn="just"/>
            <a:r>
              <a:rPr lang="it-IT" sz="2400" dirty="0"/>
              <a:t> 	3)  </a:t>
            </a:r>
            <a:r>
              <a:rPr lang="it-IT" sz="2400" b="1" dirty="0"/>
              <a:t>esiti  delle  valutazioni  preliminari  sullo  	stato  	della  qualità  	dell’ambiente</a:t>
            </a:r>
            <a:r>
              <a:rPr lang="it-IT" sz="2400" dirty="0"/>
              <a:t>  interessato  	dall’intervento  e  sulla  sua  possibile 	evoluzione, in assenza e in presenza 	dell’intervento stesso, 	nonché in corso di 	realizzazione; </a:t>
            </a:r>
          </a:p>
          <a:p>
            <a:pPr algn="just"/>
            <a:endParaRPr lang="it-IT" sz="2400" dirty="0"/>
          </a:p>
          <a:p>
            <a:pPr algn="just"/>
            <a:r>
              <a:rPr lang="it-IT" sz="2400" dirty="0"/>
              <a:t> 	4) </a:t>
            </a:r>
            <a:r>
              <a:rPr lang="it-IT" sz="2400" b="1" dirty="0"/>
              <a:t>considerazioni e valutazioni sulla 	compatibilità 	dell’intervento </a:t>
            </a:r>
            <a:r>
              <a:rPr lang="it-IT" sz="2400" dirty="0"/>
              <a:t>	rispetto al 	contesto 	territoriale ed ambientale;</a:t>
            </a:r>
          </a:p>
          <a:p>
            <a:pPr algn="just"/>
            <a:r>
              <a:rPr lang="it-IT" dirty="0"/>
              <a:t> </a:t>
            </a:r>
          </a:p>
          <a:p>
            <a:endParaRPr lang="it-IT" dirty="0"/>
          </a:p>
        </p:txBody>
      </p:sp>
    </p:spTree>
    <p:extLst>
      <p:ext uri="{BB962C8B-B14F-4D97-AF65-F5344CB8AC3E}">
        <p14:creationId xmlns:p14="http://schemas.microsoft.com/office/powerpoint/2010/main" val="33665911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836712"/>
            <a:ext cx="7272808" cy="4708981"/>
          </a:xfrm>
          <a:prstGeom prst="rect">
            <a:avLst/>
          </a:prstGeom>
        </p:spPr>
        <p:txBody>
          <a:bodyPr wrap="square">
            <a:spAutoFit/>
          </a:bodyPr>
          <a:lstStyle/>
          <a:p>
            <a:pPr algn="just"/>
            <a:r>
              <a:rPr lang="it-IT" sz="2400" dirty="0"/>
              <a:t>d) </a:t>
            </a:r>
            <a:r>
              <a:rPr lang="it-IT" sz="2400" b="1" dirty="0"/>
              <a:t>accertamento in ordine alle interferenze dell’intervento da realizzare </a:t>
            </a:r>
            <a:r>
              <a:rPr lang="it-IT" sz="2400" dirty="0"/>
              <a:t>con opere preesistenti o con pubblici servizi presenti lungo  il  tracciato  e  proposta  di  risoluzione  delle  interferenze  stesse  e  stima  dei  prevedibili  oneri,  secondo  quanto  stabilito  all’articolo 27, commi 3, 4, 5 e 6 del codice; </a:t>
            </a:r>
          </a:p>
          <a:p>
            <a:pPr algn="just"/>
            <a:endParaRPr lang="it-IT" sz="2400" dirty="0"/>
          </a:p>
          <a:p>
            <a:pPr algn="just"/>
            <a:r>
              <a:rPr lang="it-IT" sz="2400" dirty="0"/>
              <a:t> e) </a:t>
            </a:r>
            <a:r>
              <a:rPr lang="it-IT" sz="2400" b="1" dirty="0"/>
              <a:t>ricognizione in ordine alla disponibilità delle aree e di eventuali immobili sui quali deve essere eseguito l’intervento,</a:t>
            </a:r>
            <a:r>
              <a:rPr lang="it-IT" sz="2400" dirty="0"/>
              <a:t> alle relative modalità di acquisizione, ai prevedibili oneri; </a:t>
            </a:r>
          </a:p>
          <a:p>
            <a:pPr algn="just"/>
            <a:endParaRPr lang="it-IT" dirty="0"/>
          </a:p>
          <a:p>
            <a:endParaRPr lang="it-IT" dirty="0"/>
          </a:p>
        </p:txBody>
      </p:sp>
    </p:spTree>
    <p:extLst>
      <p:ext uri="{BB962C8B-B14F-4D97-AF65-F5344CB8AC3E}">
        <p14:creationId xmlns:p14="http://schemas.microsoft.com/office/powerpoint/2010/main" val="7810972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27846E00-4F99-9D45-9B8D-70F8F2919428}"/>
              </a:ext>
            </a:extLst>
          </p:cNvPr>
          <p:cNvSpPr>
            <a:spLocks noChangeArrowheads="1"/>
          </p:cNvSpPr>
          <p:nvPr/>
        </p:nvSpPr>
        <p:spPr bwMode="auto">
          <a:xfrm>
            <a:off x="911547" y="868070"/>
            <a:ext cx="7056784"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err="1"/>
              <a:t>f</a:t>
            </a:r>
            <a:r>
              <a:rPr lang="it-IT" altLang="it-IT" sz="2400" dirty="0"/>
              <a:t>) </a:t>
            </a:r>
            <a:r>
              <a:rPr lang="it-IT" altLang="it-IT" sz="2400" b="1" dirty="0"/>
              <a:t>eventuali indicazioni su accessibilità</a:t>
            </a:r>
            <a:r>
              <a:rPr lang="it-IT" altLang="it-IT" sz="2400" dirty="0"/>
              <a:t>, utilizzo e livello di manutenzione delle opere, degli impianti e dei servizi esistenti;</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g) </a:t>
            </a:r>
            <a:r>
              <a:rPr lang="it-IT" altLang="it-IT" sz="2400" b="1" dirty="0"/>
              <a:t>criteri ed indirizzi per la redazione del progetto definitivo.</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3. Nel caso di </a:t>
            </a:r>
            <a:r>
              <a:rPr lang="it-IT" altLang="it-IT" sz="2400" b="1" dirty="0"/>
              <a:t>interventi effettuati su opere esistenti</a:t>
            </a:r>
            <a:r>
              <a:rPr lang="it-IT" altLang="it-IT" sz="2400" dirty="0"/>
              <a:t>, la relazione ne descrive le caratteristiche tipologiche, strutturali e impiantistiche e le motivazioni che hanno condotto alla scelta della soluzione progettuale, anche in riferimento a quanto indicato all’articolo 86, comma 3.</a:t>
            </a:r>
          </a:p>
        </p:txBody>
      </p:sp>
    </p:spTree>
    <p:extLst>
      <p:ext uri="{BB962C8B-B14F-4D97-AF65-F5344CB8AC3E}">
        <p14:creationId xmlns:p14="http://schemas.microsoft.com/office/powerpoint/2010/main" val="42657539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06D70B25-1B5C-9E41-9A71-F6CA1D77EDA1}"/>
              </a:ext>
            </a:extLst>
          </p:cNvPr>
          <p:cNvSpPr>
            <a:spLocks noChangeArrowheads="1"/>
          </p:cNvSpPr>
          <p:nvPr/>
        </p:nvSpPr>
        <p:spPr bwMode="auto">
          <a:xfrm>
            <a:off x="755576" y="1628800"/>
            <a:ext cx="72368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4. Il riepilogo degli aspetti economici e finanziari del progetto, di cui al comma 1, lettera h), si articola in:</a:t>
            </a:r>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a) dati sintetici tratti dal calcolo sommario della spesa e dal quadro economico, ai sensi dell’articolo 84, comma 6, lettera e);</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2400" dirty="0"/>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400" dirty="0"/>
              <a:t>b) </a:t>
            </a:r>
            <a:r>
              <a:rPr lang="it-IT" altLang="it-IT" sz="2400" b="1" dirty="0"/>
              <a:t>eventuale articolazione dell’intervento in stralci funzionali e fruibili</a:t>
            </a:r>
            <a:r>
              <a:rPr lang="it-IT" altLang="it-IT" sz="2400" dirty="0"/>
              <a:t>, ovvero in tratte funzionali e fruibili per le opere a rete;</a:t>
            </a:r>
          </a:p>
        </p:txBody>
      </p:sp>
    </p:spTree>
    <p:extLst>
      <p:ext uri="{BB962C8B-B14F-4D97-AF65-F5344CB8AC3E}">
        <p14:creationId xmlns:p14="http://schemas.microsoft.com/office/powerpoint/2010/main" val="34303869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06D70B25-1B5C-9E41-9A71-F6CA1D77EDA1}"/>
              </a:ext>
            </a:extLst>
          </p:cNvPr>
          <p:cNvSpPr>
            <a:spLocks noChangeArrowheads="1"/>
          </p:cNvSpPr>
          <p:nvPr/>
        </p:nvSpPr>
        <p:spPr bwMode="auto">
          <a:xfrm>
            <a:off x="755576" y="1074803"/>
            <a:ext cx="7236804"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it-IT" sz="2400" dirty="0"/>
              <a:t>c) piano economico e finanziario, ove previsto, e relativi risultati, con indicazione delle coperture e delle fonti di finanziamento, pubbliche e private;</a:t>
            </a:r>
          </a:p>
          <a:p>
            <a:pPr algn="just"/>
            <a:endParaRPr lang="it-IT" sz="2400" dirty="0"/>
          </a:p>
          <a:p>
            <a:pPr algn="just"/>
            <a:r>
              <a:rPr lang="it-IT" sz="2400" dirty="0"/>
              <a:t>d) indicazioni di sintesi sull’impatto occupazionale dell’intervento sia in fase di realizzazione che di esercizio, nei casi in cui sia richiesto. </a:t>
            </a:r>
          </a:p>
          <a:p>
            <a:pPr algn="just"/>
            <a:endParaRPr lang="it-IT" sz="2400" dirty="0"/>
          </a:p>
          <a:p>
            <a:pPr algn="just"/>
            <a:r>
              <a:rPr lang="it-IT" sz="2400" dirty="0"/>
              <a:t>5. La relazione generale contiene, altresì, l’indicazione delle circostanze che non possono risultare dagli altri elaborati progettuali e che hanno influenza sulla scelta e sul buon esito del progetto.</a:t>
            </a:r>
          </a:p>
        </p:txBody>
      </p:sp>
    </p:spTree>
    <p:extLst>
      <p:ext uri="{BB962C8B-B14F-4D97-AF65-F5344CB8AC3E}">
        <p14:creationId xmlns:p14="http://schemas.microsoft.com/office/powerpoint/2010/main" val="32639923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88640"/>
            <a:ext cx="7200800" cy="6647974"/>
          </a:xfrm>
          <a:prstGeom prst="rect">
            <a:avLst/>
          </a:prstGeom>
        </p:spPr>
        <p:txBody>
          <a:bodyPr wrap="square">
            <a:spAutoFit/>
          </a:bodyPr>
          <a:lstStyle/>
          <a:p>
            <a:pPr algn="just"/>
            <a:endParaRPr lang="it-IT" dirty="0"/>
          </a:p>
          <a:p>
            <a:pPr algn="ctr"/>
            <a:r>
              <a:rPr lang="it-IT" sz="2400" b="1" dirty="0"/>
              <a:t>Articolo 86 Relazione tecnica, studi ed indagini del progetto di fattibilità tecnica ed economica </a:t>
            </a:r>
          </a:p>
          <a:p>
            <a:pPr algn="just"/>
            <a:endParaRPr lang="it-IT" sz="2400" dirty="0"/>
          </a:p>
          <a:p>
            <a:pPr algn="just"/>
            <a:r>
              <a:rPr lang="it-IT" sz="2400" dirty="0"/>
              <a:t>1.  </a:t>
            </a:r>
            <a:r>
              <a:rPr lang="it-IT" sz="2400" b="1" dirty="0"/>
              <a:t>La  relazione  tecnica  del  progetto  di  fattibilità,  corredata  da  indagini  e  studi  specialistici</a:t>
            </a:r>
            <a:r>
              <a:rPr lang="it-IT" sz="2400" dirty="0"/>
              <a:t>,  secondo  quanto  indicato all’articolo 18, comma 7, riporta: </a:t>
            </a:r>
          </a:p>
          <a:p>
            <a:pPr algn="just"/>
            <a:endParaRPr lang="it-IT" sz="2400" dirty="0"/>
          </a:p>
          <a:p>
            <a:pPr algn="just"/>
            <a:r>
              <a:rPr lang="it-IT" sz="2400" dirty="0"/>
              <a:t> a)  </a:t>
            </a:r>
            <a:r>
              <a:rPr lang="it-IT" sz="2400" b="1" dirty="0"/>
              <a:t>le  esigenze,  i  requisiti  e  i  livelli  di  prestazione  che  devono  essere  soddisfatti  con  l’intervento</a:t>
            </a:r>
            <a:r>
              <a:rPr lang="it-IT" sz="2400" dirty="0"/>
              <a:t>,  in  relazione  alle  specifiche esigenze definite nel quadro </a:t>
            </a:r>
            <a:r>
              <a:rPr lang="it-IT" sz="2400" dirty="0" err="1"/>
              <a:t>esigenziale</a:t>
            </a:r>
            <a:r>
              <a:rPr lang="it-IT" sz="2400" dirty="0"/>
              <a:t> e nel DIP; </a:t>
            </a:r>
          </a:p>
          <a:p>
            <a:pPr algn="just"/>
            <a:endParaRPr lang="it-IT" dirty="0"/>
          </a:p>
          <a:p>
            <a:pPr algn="just"/>
            <a:endParaRPr lang="it-IT" dirty="0"/>
          </a:p>
          <a:p>
            <a:pPr algn="just"/>
            <a:r>
              <a:rPr lang="it-IT" dirty="0"/>
              <a:t> </a:t>
            </a:r>
          </a:p>
          <a:p>
            <a:pPr algn="just"/>
            <a:endParaRPr lang="it-IT" dirty="0"/>
          </a:p>
          <a:p>
            <a:pPr algn="just"/>
            <a:endParaRPr lang="it-IT" dirty="0"/>
          </a:p>
          <a:p>
            <a:pPr algn="just"/>
            <a:endParaRPr lang="it-IT" dirty="0"/>
          </a:p>
          <a:p>
            <a:pPr algn="just"/>
            <a:endParaRPr lang="it-IT" dirty="0"/>
          </a:p>
          <a:p>
            <a:pPr algn="just"/>
            <a:endParaRPr lang="it-IT" dirty="0"/>
          </a:p>
        </p:txBody>
      </p:sp>
    </p:spTree>
    <p:extLst>
      <p:ext uri="{BB962C8B-B14F-4D97-AF65-F5344CB8AC3E}">
        <p14:creationId xmlns:p14="http://schemas.microsoft.com/office/powerpoint/2010/main" val="41714833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188640"/>
            <a:ext cx="7200800" cy="6832640"/>
          </a:xfrm>
          <a:prstGeom prst="rect">
            <a:avLst/>
          </a:prstGeom>
        </p:spPr>
        <p:txBody>
          <a:bodyPr wrap="square">
            <a:spAutoFit/>
          </a:bodyPr>
          <a:lstStyle/>
          <a:p>
            <a:pPr algn="just"/>
            <a:endParaRPr lang="it-IT" sz="2400" dirty="0"/>
          </a:p>
          <a:p>
            <a:pPr algn="just"/>
            <a:r>
              <a:rPr lang="it-IT" sz="2400" dirty="0"/>
              <a:t> b)  </a:t>
            </a:r>
            <a:r>
              <a:rPr lang="it-IT" sz="2400" b="1" dirty="0"/>
              <a:t>le  risultanze  degli  studi,  delle  indagini  e  delle  analisi  effettuate,  in  funzione  della  tipologia,  delle  dimensioni  e dell’importanza  dell’opera</a:t>
            </a:r>
            <a:r>
              <a:rPr lang="it-IT" sz="2400" dirty="0"/>
              <a:t>,  evidenziando  le  conseguenti  valutazioni  in  ordine  alla  fattibilità  dell’intervento  raggiunte  attraverso la caratterizzazione del contesto locale territoriale, ambientale e paesaggistico in cui è inserita l’opera; sulla base di tali risultanze gli studi specialistici dovranno definire, in dettaglio, le ulteriori indagini e prove da eseguirsi nel successivo livello progettuale, al fine di pervenire ad una completa ed esaustiva caratterizzazione del territorio e del sito interessato dal progetto; </a:t>
            </a:r>
          </a:p>
          <a:p>
            <a:pPr algn="just"/>
            <a:endParaRPr lang="it-IT" dirty="0"/>
          </a:p>
          <a:p>
            <a:pPr algn="just"/>
            <a:r>
              <a:rPr lang="it-IT" dirty="0"/>
              <a:t> </a:t>
            </a:r>
          </a:p>
          <a:p>
            <a:pPr algn="just"/>
            <a:endParaRPr lang="it-IT" dirty="0"/>
          </a:p>
          <a:p>
            <a:pPr algn="just"/>
            <a:endParaRPr lang="it-IT" dirty="0"/>
          </a:p>
          <a:p>
            <a:pPr algn="just"/>
            <a:endParaRPr lang="it-IT" dirty="0"/>
          </a:p>
          <a:p>
            <a:pPr algn="just"/>
            <a:endParaRPr lang="it-IT" dirty="0"/>
          </a:p>
          <a:p>
            <a:pPr algn="just"/>
            <a:endParaRPr lang="it-IT" dirty="0"/>
          </a:p>
        </p:txBody>
      </p:sp>
    </p:spTree>
    <p:extLst>
      <p:ext uri="{BB962C8B-B14F-4D97-AF65-F5344CB8AC3E}">
        <p14:creationId xmlns:p14="http://schemas.microsoft.com/office/powerpoint/2010/main" val="2300679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764704"/>
            <a:ext cx="7344816" cy="4616648"/>
          </a:xfrm>
          <a:prstGeom prst="rect">
            <a:avLst/>
          </a:prstGeom>
        </p:spPr>
        <p:txBody>
          <a:bodyPr wrap="square">
            <a:spAutoFit/>
          </a:bodyPr>
          <a:lstStyle/>
          <a:p>
            <a:pPr algn="just"/>
            <a:r>
              <a:rPr lang="it-IT" sz="2400" dirty="0"/>
              <a:t>c) </a:t>
            </a:r>
            <a:r>
              <a:rPr lang="it-IT" sz="2400" b="1" dirty="0"/>
              <a:t>le risultanze dello studio di inserimento urbanistico con relativi elaborati grafici</a:t>
            </a:r>
            <a:r>
              <a:rPr lang="it-IT" sz="2400" dirty="0"/>
              <a:t>, ove pertinente; </a:t>
            </a:r>
          </a:p>
          <a:p>
            <a:pPr algn="just"/>
            <a:endParaRPr lang="it-IT" sz="2400" dirty="0"/>
          </a:p>
          <a:p>
            <a:pPr algn="just"/>
            <a:r>
              <a:rPr lang="it-IT" sz="2400" dirty="0"/>
              <a:t> d)  </a:t>
            </a:r>
            <a:r>
              <a:rPr lang="it-IT" sz="2400" b="1" dirty="0"/>
              <a:t>la  descrizione  e  motivazione  del  grado  di  approfondimento  adottato  per  la  pianificazione  delle  indagini  effettuate,</a:t>
            </a:r>
            <a:r>
              <a:rPr lang="it-IT" sz="2400" dirty="0"/>
              <a:t>  in funzione della tipologia, delle dimensioni e dell’importanza dell’opera; </a:t>
            </a:r>
          </a:p>
          <a:p>
            <a:pPr algn="just"/>
            <a:endParaRPr lang="it-IT" dirty="0"/>
          </a:p>
          <a:p>
            <a:pPr algn="just"/>
            <a:r>
              <a:rPr lang="it-IT" dirty="0"/>
              <a:t> </a:t>
            </a:r>
          </a:p>
          <a:p>
            <a:pPr algn="just"/>
            <a:r>
              <a:rPr lang="it-IT" dirty="0"/>
              <a:t> </a:t>
            </a:r>
          </a:p>
          <a:p>
            <a:pPr algn="just"/>
            <a:endParaRPr lang="it-IT" dirty="0"/>
          </a:p>
          <a:p>
            <a:pPr algn="just"/>
            <a:endParaRPr lang="it-IT" dirty="0"/>
          </a:p>
          <a:p>
            <a:pPr algn="just"/>
            <a:endParaRPr lang="it-IT" dirty="0"/>
          </a:p>
          <a:p>
            <a:endParaRPr lang="it-IT" dirty="0"/>
          </a:p>
        </p:txBody>
      </p:sp>
    </p:spTree>
    <p:extLst>
      <p:ext uri="{BB962C8B-B14F-4D97-AF65-F5344CB8AC3E}">
        <p14:creationId xmlns:p14="http://schemas.microsoft.com/office/powerpoint/2010/main" val="22087502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83568" y="764704"/>
            <a:ext cx="7344816" cy="6832640"/>
          </a:xfrm>
          <a:prstGeom prst="rect">
            <a:avLst/>
          </a:prstGeom>
        </p:spPr>
        <p:txBody>
          <a:bodyPr wrap="square">
            <a:spAutoFit/>
          </a:bodyPr>
          <a:lstStyle/>
          <a:p>
            <a:pPr algn="just"/>
            <a:endParaRPr lang="it-IT" dirty="0"/>
          </a:p>
          <a:p>
            <a:pPr algn="just"/>
            <a:r>
              <a:rPr lang="it-IT" sz="2400" dirty="0"/>
              <a:t> e)  </a:t>
            </a:r>
            <a:r>
              <a:rPr lang="it-IT" sz="2400" b="1" dirty="0"/>
              <a:t>la  descrizione  e  la  motivazione  delle  scelte  tecniche  poste  a  base  del  progetto</a:t>
            </a:r>
            <a:r>
              <a:rPr lang="it-IT" sz="2400" dirty="0"/>
              <a:t>,  anche  con  riferimento  alla  sicurezza funzionale, all’efficienza energetica ed al riuso e riciclo dei materiali; </a:t>
            </a:r>
          </a:p>
          <a:p>
            <a:pPr algn="just"/>
            <a:endParaRPr lang="it-IT" sz="2400" dirty="0"/>
          </a:p>
          <a:p>
            <a:pPr algn="just"/>
            <a:r>
              <a:rPr lang="it-IT" sz="2400" dirty="0"/>
              <a:t> 2) </a:t>
            </a:r>
            <a:r>
              <a:rPr lang="it-IT" sz="2400" b="1" dirty="0"/>
              <a:t>esclusivamente per gli interventi relativi a infrastrutture del servizio idrico integrato</a:t>
            </a:r>
            <a:r>
              <a:rPr lang="it-IT" sz="2400" dirty="0"/>
              <a:t>, gli studi specialistici di cui alla lettera b) del comma 1 </a:t>
            </a:r>
            <a:r>
              <a:rPr lang="it-IT" sz="2400" b="1" dirty="0"/>
              <a:t>contengono altresì indagini mirate alla quantificazione dei carichi idraulici ed inquinanti da convogliare nei collettori fognari e trattare negli impianti,</a:t>
            </a:r>
            <a:r>
              <a:rPr lang="it-IT" sz="2400" dirty="0"/>
              <a:t> la cui presenza ha influenza diretta sulla tipologia, sul dimensionamento e sui costi, sia di investimento che di esercizio, delle opere. </a:t>
            </a:r>
          </a:p>
          <a:p>
            <a:pPr algn="just"/>
            <a:endParaRPr lang="it-IT" dirty="0"/>
          </a:p>
          <a:p>
            <a:pPr algn="just"/>
            <a:r>
              <a:rPr lang="it-IT" dirty="0"/>
              <a:t> </a:t>
            </a:r>
          </a:p>
          <a:p>
            <a:pPr algn="just"/>
            <a:endParaRPr lang="it-IT" dirty="0"/>
          </a:p>
          <a:p>
            <a:pPr algn="just"/>
            <a:endParaRPr lang="it-IT" dirty="0"/>
          </a:p>
          <a:p>
            <a:pPr algn="just"/>
            <a:endParaRPr lang="it-IT" dirty="0"/>
          </a:p>
          <a:p>
            <a:endParaRPr lang="it-IT" dirty="0"/>
          </a:p>
        </p:txBody>
      </p:sp>
    </p:spTree>
    <p:extLst>
      <p:ext uri="{BB962C8B-B14F-4D97-AF65-F5344CB8AC3E}">
        <p14:creationId xmlns:p14="http://schemas.microsoft.com/office/powerpoint/2010/main" val="13514521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692696"/>
            <a:ext cx="7416824" cy="6278642"/>
          </a:xfrm>
          <a:prstGeom prst="rect">
            <a:avLst/>
          </a:prstGeom>
        </p:spPr>
        <p:txBody>
          <a:bodyPr wrap="square">
            <a:spAutoFit/>
          </a:bodyPr>
          <a:lstStyle/>
          <a:p>
            <a:pPr algn="just"/>
            <a:r>
              <a:rPr lang="it-IT" sz="2400" dirty="0"/>
              <a:t>3. Salvo diversa motivata determinazione della stazione appaltante in relazione alla tipologia ed alle caratteristiche dell’opera o  dell’intervento  da  realizzare,  </a:t>
            </a:r>
            <a:r>
              <a:rPr lang="it-IT" sz="2400" b="1" dirty="0"/>
              <a:t>la  relazione  tecnica,  corredata  da  indagini  e  studi  specialistici</a:t>
            </a:r>
            <a:r>
              <a:rPr lang="it-IT" sz="2400" dirty="0"/>
              <a:t>,  è  riferita  ai  seguenti  aspetti della progettazione, ove pertinenti: </a:t>
            </a:r>
          </a:p>
          <a:p>
            <a:pPr algn="just"/>
            <a:endParaRPr lang="it-IT" sz="2400" dirty="0"/>
          </a:p>
          <a:p>
            <a:pPr algn="just"/>
            <a:r>
              <a:rPr lang="it-IT" sz="2400" dirty="0"/>
              <a:t>a) </a:t>
            </a:r>
            <a:r>
              <a:rPr lang="it-IT" sz="2400" b="1" dirty="0"/>
              <a:t>geologia, idrogeologia, pedologia, idrologia, idraulica, geotecnica e sismica</a:t>
            </a:r>
            <a:r>
              <a:rPr lang="it-IT" sz="2400" dirty="0"/>
              <a:t>; </a:t>
            </a:r>
          </a:p>
          <a:p>
            <a:pPr algn="just"/>
            <a:endParaRPr lang="it-IT" sz="2400" dirty="0"/>
          </a:p>
          <a:p>
            <a:pPr algn="just"/>
            <a:r>
              <a:rPr lang="it-IT" sz="2400" dirty="0"/>
              <a:t>b)  </a:t>
            </a:r>
            <a:r>
              <a:rPr lang="it-IT" sz="2400" b="1" dirty="0"/>
              <a:t>mobilità  e  traffico,  esclusivamente  per  le  infrastrutture  di  trasporto  e  qualora  risulti  pertinente  in  relazione  alle caratteristiche del progetto</a:t>
            </a:r>
            <a:r>
              <a:rPr lang="it-IT" sz="2400" dirty="0"/>
              <a:t>; </a:t>
            </a:r>
          </a:p>
          <a:p>
            <a:pPr algn="just"/>
            <a:endParaRPr lang="it-IT" dirty="0"/>
          </a:p>
          <a:p>
            <a:pPr algn="just"/>
            <a:r>
              <a:rPr lang="it-IT" dirty="0"/>
              <a:t> </a:t>
            </a:r>
          </a:p>
          <a:p>
            <a:pPr algn="just"/>
            <a:r>
              <a:rPr lang="it-IT" dirty="0"/>
              <a:t> </a:t>
            </a:r>
          </a:p>
          <a:p>
            <a:pPr algn="just"/>
            <a:endParaRPr lang="it-IT" dirty="0"/>
          </a:p>
          <a:p>
            <a:endParaRPr lang="it-IT" dirty="0"/>
          </a:p>
        </p:txBody>
      </p:sp>
    </p:spTree>
    <p:extLst>
      <p:ext uri="{BB962C8B-B14F-4D97-AF65-F5344CB8AC3E}">
        <p14:creationId xmlns:p14="http://schemas.microsoft.com/office/powerpoint/2010/main" val="16741648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692696"/>
            <a:ext cx="7416824" cy="5170646"/>
          </a:xfrm>
          <a:prstGeom prst="rect">
            <a:avLst/>
          </a:prstGeom>
        </p:spPr>
        <p:txBody>
          <a:bodyPr wrap="square">
            <a:spAutoFit/>
          </a:bodyPr>
          <a:lstStyle/>
          <a:p>
            <a:pPr algn="just"/>
            <a:endParaRPr lang="it-IT" dirty="0"/>
          </a:p>
          <a:p>
            <a:pPr algn="just"/>
            <a:r>
              <a:rPr lang="it-IT" dirty="0"/>
              <a:t> </a:t>
            </a:r>
            <a:r>
              <a:rPr lang="it-IT" sz="2400" dirty="0"/>
              <a:t>c)  </a:t>
            </a:r>
            <a:r>
              <a:rPr lang="it-IT" sz="2400" b="1" dirty="0"/>
              <a:t>sintesi  delle  analisi  e  delle  valutazioni  contenute  nello  studio  preliminare  ambientale  </a:t>
            </a:r>
            <a:r>
              <a:rPr lang="it-IT" sz="2400" dirty="0"/>
              <a:t>di  cui  all’articolo  19  del  decreto legislativo 3 aprile 2006, n. 152, con i contenuti di cui all’allegato IV bis del decreto stesso e paesaggistica o nello studio di impatto ambientale, secondo quanto previsto all’articolo 22; </a:t>
            </a:r>
          </a:p>
          <a:p>
            <a:pPr algn="just"/>
            <a:endParaRPr lang="it-IT" sz="2400" dirty="0"/>
          </a:p>
          <a:p>
            <a:pPr algn="just"/>
            <a:r>
              <a:rPr lang="it-IT" sz="2400" dirty="0"/>
              <a:t>d) </a:t>
            </a:r>
            <a:r>
              <a:rPr lang="it-IT" sz="2400" b="1" dirty="0"/>
              <a:t>vincoli che insistono sull’area d’intervento e sull’intorno territoriale ed ambientale</a:t>
            </a:r>
            <a:r>
              <a:rPr lang="it-IT" sz="2400" dirty="0"/>
              <a:t>, qualora risulti pertinente in relazione alle caratteristiche del progetto; </a:t>
            </a:r>
          </a:p>
          <a:p>
            <a:pPr algn="just"/>
            <a:endParaRPr lang="it-IT" dirty="0"/>
          </a:p>
          <a:p>
            <a:pPr algn="just"/>
            <a:r>
              <a:rPr lang="it-IT" dirty="0"/>
              <a:t> </a:t>
            </a:r>
          </a:p>
          <a:p>
            <a:pPr algn="just"/>
            <a:endParaRPr lang="it-IT" dirty="0"/>
          </a:p>
          <a:p>
            <a:endParaRPr lang="it-IT" dirty="0"/>
          </a:p>
        </p:txBody>
      </p:sp>
    </p:spTree>
    <p:extLst>
      <p:ext uri="{BB962C8B-B14F-4D97-AF65-F5344CB8AC3E}">
        <p14:creationId xmlns:p14="http://schemas.microsoft.com/office/powerpoint/2010/main" val="5442593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332656"/>
            <a:ext cx="7416824" cy="5632311"/>
          </a:xfrm>
          <a:prstGeom prst="rect">
            <a:avLst/>
          </a:prstGeom>
        </p:spPr>
        <p:txBody>
          <a:bodyPr wrap="square">
            <a:spAutoFit/>
          </a:bodyPr>
          <a:lstStyle/>
          <a:p>
            <a:pPr algn="just"/>
            <a:r>
              <a:rPr lang="it-IT" sz="2400" dirty="0"/>
              <a:t>e) </a:t>
            </a:r>
            <a:r>
              <a:rPr lang="it-IT" sz="2400" b="1" dirty="0"/>
              <a:t>archeologia</a:t>
            </a:r>
            <a:r>
              <a:rPr lang="it-IT" sz="2400" dirty="0"/>
              <a:t>, con descrizione di sviluppi ed esiti della verifica preventiva dell’interesse archeologico, ai sensi dell’articolo 25 del codice, qualora risulti pertinente in relazione alle caratteristiche del progetto; </a:t>
            </a:r>
          </a:p>
          <a:p>
            <a:pPr algn="just"/>
            <a:endParaRPr lang="it-IT" sz="2400" dirty="0"/>
          </a:p>
          <a:p>
            <a:pPr algn="just"/>
            <a:r>
              <a:rPr lang="it-IT" sz="2400" dirty="0" err="1"/>
              <a:t>f</a:t>
            </a:r>
            <a:r>
              <a:rPr lang="it-IT" sz="2400" dirty="0"/>
              <a:t>)  </a:t>
            </a:r>
            <a:r>
              <a:rPr lang="it-IT" sz="2400" b="1" dirty="0"/>
              <a:t>censimento  delle  interferenze  esistenti</a:t>
            </a:r>
            <a:r>
              <a:rPr lang="it-IT" sz="2400" dirty="0"/>
              <a:t>,  ai  sensi  dell’articolo  27,  commi  3,  4,  5  e  6  del  codice,  con  le  relative  ipotesi  di risoluzione, il programma degli spostamenti e attraversamenti e di quant’altro necessario alla risoluzione delle interferenze, nonché il preventivo di costo, qualora risulti pertinente in relazione alle caratteristiche del progetto; </a:t>
            </a:r>
          </a:p>
          <a:p>
            <a:pPr algn="just"/>
            <a:endParaRPr lang="it-IT" dirty="0"/>
          </a:p>
          <a:p>
            <a:pPr algn="just"/>
            <a:r>
              <a:rPr lang="it-IT" dirty="0"/>
              <a:t>  </a:t>
            </a:r>
          </a:p>
          <a:p>
            <a:pPr algn="just"/>
            <a:endParaRPr lang="it-IT" dirty="0"/>
          </a:p>
          <a:p>
            <a:endParaRPr lang="it-IT" dirty="0"/>
          </a:p>
        </p:txBody>
      </p:sp>
    </p:spTree>
    <p:extLst>
      <p:ext uri="{BB962C8B-B14F-4D97-AF65-F5344CB8AC3E}">
        <p14:creationId xmlns:p14="http://schemas.microsoft.com/office/powerpoint/2010/main" val="14713585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F91F6057-52C5-4B8E-8CE4-6BA3BC0E3002}"/>
              </a:ext>
            </a:extLst>
          </p:cNvPr>
          <p:cNvSpPr/>
          <p:nvPr/>
        </p:nvSpPr>
        <p:spPr>
          <a:xfrm>
            <a:off x="611560" y="332656"/>
            <a:ext cx="7416824" cy="6278642"/>
          </a:xfrm>
          <a:prstGeom prst="rect">
            <a:avLst/>
          </a:prstGeom>
        </p:spPr>
        <p:txBody>
          <a:bodyPr wrap="square">
            <a:spAutoFit/>
          </a:bodyPr>
          <a:lstStyle/>
          <a:p>
            <a:pPr algn="just"/>
            <a:endParaRPr lang="it-IT" dirty="0"/>
          </a:p>
          <a:p>
            <a:pPr algn="just"/>
            <a:r>
              <a:rPr lang="it-IT" sz="2400" dirty="0"/>
              <a:t> g)  </a:t>
            </a:r>
            <a:r>
              <a:rPr lang="it-IT" sz="2400" b="1" dirty="0"/>
              <a:t>piano  di  gestione  delle  materie</a:t>
            </a:r>
            <a:r>
              <a:rPr lang="it-IT" sz="2400" dirty="0"/>
              <a:t>,  tenuto  conto  della  disponibilità  e  localizzazione  di  siti  di  recupero  e  discariche,  con riferimento alla vigente normativa in materia; </a:t>
            </a:r>
          </a:p>
          <a:p>
            <a:pPr algn="just"/>
            <a:endParaRPr lang="it-IT" sz="2400" dirty="0"/>
          </a:p>
          <a:p>
            <a:pPr algn="just"/>
            <a:r>
              <a:rPr lang="it-IT" sz="2400" dirty="0"/>
              <a:t> h) </a:t>
            </a:r>
            <a:r>
              <a:rPr lang="it-IT" sz="2400" b="1" dirty="0"/>
              <a:t>architettura e aspetti funzionali dell’intervento</a:t>
            </a:r>
            <a:r>
              <a:rPr lang="it-IT" sz="2400" dirty="0"/>
              <a:t>; </a:t>
            </a:r>
          </a:p>
          <a:p>
            <a:pPr algn="just"/>
            <a:endParaRPr lang="it-IT" sz="2400" dirty="0"/>
          </a:p>
          <a:p>
            <a:pPr algn="just"/>
            <a:r>
              <a:rPr lang="it-IT" sz="2400" dirty="0"/>
              <a:t> i) </a:t>
            </a:r>
            <a:r>
              <a:rPr lang="it-IT" sz="2400" b="1" dirty="0"/>
              <a:t>strutture;</a:t>
            </a:r>
            <a:r>
              <a:rPr lang="it-IT" sz="2400" dirty="0"/>
              <a:t> </a:t>
            </a:r>
          </a:p>
          <a:p>
            <a:pPr algn="just"/>
            <a:endParaRPr lang="it-IT" sz="2400" dirty="0"/>
          </a:p>
          <a:p>
            <a:pPr algn="just"/>
            <a:r>
              <a:rPr lang="it-IT" sz="2400" dirty="0"/>
              <a:t> l) </a:t>
            </a:r>
            <a:r>
              <a:rPr lang="it-IT" sz="2400" b="1" dirty="0"/>
              <a:t>impianti, con la definizione della loro costituzione in relazione alla necessità di sicurezza, continuità di servizio, sostenibilità ed efficienza energetica</a:t>
            </a:r>
            <a:r>
              <a:rPr lang="it-IT" sz="2400" dirty="0"/>
              <a:t>, nel loro funzionamento normale ed anomalo e nel loro esercizio; </a:t>
            </a:r>
          </a:p>
          <a:p>
            <a:pPr algn="just"/>
            <a:endParaRPr lang="it-IT" dirty="0"/>
          </a:p>
          <a:p>
            <a:pPr algn="just"/>
            <a:r>
              <a:rPr lang="it-IT" dirty="0"/>
              <a:t> </a:t>
            </a:r>
          </a:p>
          <a:p>
            <a:pPr algn="just"/>
            <a:endParaRPr lang="it-IT" dirty="0"/>
          </a:p>
          <a:p>
            <a:endParaRPr lang="it-IT" dirty="0"/>
          </a:p>
        </p:txBody>
      </p:sp>
    </p:spTree>
    <p:extLst>
      <p:ext uri="{BB962C8B-B14F-4D97-AF65-F5344CB8AC3E}">
        <p14:creationId xmlns:p14="http://schemas.microsoft.com/office/powerpoint/2010/main" val="9359165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27584" y="1484784"/>
            <a:ext cx="7344816" cy="4062651"/>
          </a:xfrm>
          <a:prstGeom prst="rect">
            <a:avLst/>
          </a:prstGeom>
        </p:spPr>
        <p:txBody>
          <a:bodyPr wrap="square">
            <a:spAutoFit/>
          </a:bodyPr>
          <a:lstStyle/>
          <a:p>
            <a:pPr algn="just"/>
            <a:r>
              <a:rPr lang="it-IT" sz="2400" dirty="0"/>
              <a:t>m) </a:t>
            </a:r>
            <a:r>
              <a:rPr lang="it-IT" sz="2400" i="1" dirty="0"/>
              <a:t>sicurezza antincendio</a:t>
            </a:r>
            <a:r>
              <a:rPr lang="it-IT" sz="2400" dirty="0"/>
              <a:t>, in relazione agli ipotetici e potenziali rischi e scenari incidentali; </a:t>
            </a:r>
          </a:p>
          <a:p>
            <a:pPr algn="just"/>
            <a:endParaRPr lang="it-IT" sz="2400" dirty="0"/>
          </a:p>
          <a:p>
            <a:pPr algn="just"/>
            <a:r>
              <a:rPr lang="it-IT" sz="2400" dirty="0" err="1"/>
              <a:t>n</a:t>
            </a:r>
            <a:r>
              <a:rPr lang="it-IT" sz="2400" dirty="0"/>
              <a:t>)  </a:t>
            </a:r>
            <a:r>
              <a:rPr lang="it-IT" sz="2400" b="1" dirty="0"/>
              <a:t>prime  indicazioni  sulle  misure  di  sicurezza  finalizzate</a:t>
            </a:r>
            <a:r>
              <a:rPr lang="it-IT" sz="2400" dirty="0"/>
              <a:t>  alla  tutela  della  salute  e  sicurezza  dei  lavoratori  nei  cantieri  ai  fini  della stesura dei piani di sicurezza, secondo quanto precisato all’articolo 18, comma 2; </a:t>
            </a:r>
          </a:p>
          <a:p>
            <a:pPr algn="just"/>
            <a:endParaRPr lang="it-IT" sz="2400" dirty="0"/>
          </a:p>
          <a:p>
            <a:pPr algn="just"/>
            <a:r>
              <a:rPr lang="it-IT" sz="2400" dirty="0"/>
              <a:t>o) </a:t>
            </a:r>
            <a:r>
              <a:rPr lang="it-IT" sz="2400" b="1" dirty="0"/>
              <a:t>espropri. </a:t>
            </a:r>
          </a:p>
          <a:p>
            <a:pPr algn="just"/>
            <a:endParaRPr lang="it-IT" dirty="0"/>
          </a:p>
        </p:txBody>
      </p:sp>
    </p:spTree>
    <p:extLst>
      <p:ext uri="{BB962C8B-B14F-4D97-AF65-F5344CB8AC3E}">
        <p14:creationId xmlns:p14="http://schemas.microsoft.com/office/powerpoint/2010/main" val="32760087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1340768"/>
            <a:ext cx="7344816" cy="4062651"/>
          </a:xfrm>
          <a:prstGeom prst="rect">
            <a:avLst/>
          </a:prstGeom>
        </p:spPr>
        <p:txBody>
          <a:bodyPr wrap="square">
            <a:spAutoFit/>
          </a:bodyPr>
          <a:lstStyle/>
          <a:p>
            <a:pPr algn="just"/>
            <a:endParaRPr lang="it-IT" dirty="0"/>
          </a:p>
          <a:p>
            <a:pPr algn="just"/>
            <a:r>
              <a:rPr lang="it-IT" sz="2400" dirty="0"/>
              <a:t>4. </a:t>
            </a:r>
            <a:r>
              <a:rPr lang="it-IT" sz="2400" b="1" dirty="0"/>
              <a:t>Salvo diversa motivata determinazione dell’amministrazione</a:t>
            </a:r>
            <a:r>
              <a:rPr lang="it-IT" sz="2400" dirty="0"/>
              <a:t>, per </a:t>
            </a:r>
            <a:r>
              <a:rPr lang="it-IT" sz="2400" b="1" dirty="0"/>
              <a:t>gli interventi di restauro e risanamento conservativo,</a:t>
            </a:r>
            <a:r>
              <a:rPr lang="it-IT" sz="2400" dirty="0"/>
              <a:t> di cui all’articolo 3, comma 1, lettera c) del decreto del Presidente della Repubblica 6 giugno 2001, n. 380, e di ristrutturazione edilizia,  di  cui  all’art.  3,  comma  1,  lettera  d)  del  medesimo  decreto  che  non  consistano  nella  demolizione  e  ricostruzione dell’opera esistente, </a:t>
            </a:r>
            <a:r>
              <a:rPr lang="it-IT" sz="2400" b="1" dirty="0"/>
              <a:t>la relazione tecnica contiene</a:t>
            </a:r>
            <a:r>
              <a:rPr lang="it-IT" sz="2400" dirty="0"/>
              <a:t>, oltre agli elaborati di cui ai commi 1 e 2 che risultino pertinenti al tipo di intervento da eseguire, </a:t>
            </a:r>
            <a:r>
              <a:rPr lang="it-IT" sz="2400" b="1" dirty="0"/>
              <a:t>i seguenti elaborati: </a:t>
            </a:r>
          </a:p>
        </p:txBody>
      </p:sp>
    </p:spTree>
    <p:extLst>
      <p:ext uri="{BB962C8B-B14F-4D97-AF65-F5344CB8AC3E}">
        <p14:creationId xmlns:p14="http://schemas.microsoft.com/office/powerpoint/2010/main" val="5390868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202634"/>
            <a:ext cx="7344816" cy="6647974"/>
          </a:xfrm>
          <a:prstGeom prst="rect">
            <a:avLst/>
          </a:prstGeom>
        </p:spPr>
        <p:txBody>
          <a:bodyPr wrap="square">
            <a:spAutoFit/>
          </a:bodyPr>
          <a:lstStyle/>
          <a:p>
            <a:pPr marL="342900" indent="-342900" algn="just">
              <a:buFont typeface="+mj-lt"/>
              <a:buAutoNum type="alphaLcParenR"/>
            </a:pPr>
            <a:r>
              <a:rPr lang="it-IT" sz="2400" b="1" dirty="0"/>
              <a:t>relazione  sulla  conoscenza  dello  stato  attuale  di  consistenza  e  di  conservazione  dell’opera  oggetto  dell’intervento</a:t>
            </a:r>
            <a:r>
              <a:rPr lang="it-IT" sz="2400" dirty="0"/>
              <a:t>, articolata in: conoscenza visiva, documentale, storico-critica, geometrica, materica, funzionale, strutturale estesa anche alle fondazioni,   impiantistica,   nella   quale   siano   descritte   anche   eventuali   problematiche   pregresse   ed   interventi   già precedentemente eseguiti; </a:t>
            </a:r>
          </a:p>
          <a:p>
            <a:pPr marL="342900" indent="-342900" algn="just">
              <a:buFont typeface="+mj-lt"/>
              <a:buAutoNum type="alphaLcParenR"/>
            </a:pPr>
            <a:endParaRPr lang="it-IT" sz="2400" dirty="0"/>
          </a:p>
          <a:p>
            <a:pPr marL="342900" indent="-342900" algn="just">
              <a:buFont typeface="+mj-lt"/>
              <a:buAutoNum type="alphaLcParenR"/>
            </a:pPr>
            <a:r>
              <a:rPr lang="it-IT" sz="2400" b="1" dirty="0"/>
              <a:t>relazione  inerente  le  indagini  e  prove  effettuate,  relative  sia  alle  caratteristiche  storiche,  architettoniche,  strutturali  e tecnologiche  dell’opera  sulla  quale  si  interviene</a:t>
            </a:r>
            <a:r>
              <a:rPr lang="it-IT" sz="2400" dirty="0"/>
              <a:t>,  sia  al  sito  su  cui  essa  insiste,  individuate  dal  progettista  sulla  base  della normativa vigente, con relativi certificati di prova allegati; </a:t>
            </a:r>
          </a:p>
          <a:p>
            <a:pPr marL="342900" indent="-342900" algn="just">
              <a:buFont typeface="+mj-lt"/>
              <a:buAutoNum type="alphaLcParenR"/>
            </a:pPr>
            <a:endParaRPr lang="it-IT" sz="2400" dirty="0"/>
          </a:p>
          <a:p>
            <a:pPr marL="342900" indent="-342900" algn="just">
              <a:buAutoNum type="alphaLcParenR"/>
            </a:pPr>
            <a:endParaRPr lang="it-IT" dirty="0"/>
          </a:p>
        </p:txBody>
      </p:sp>
    </p:spTree>
    <p:extLst>
      <p:ext uri="{BB962C8B-B14F-4D97-AF65-F5344CB8AC3E}">
        <p14:creationId xmlns:p14="http://schemas.microsoft.com/office/powerpoint/2010/main" val="29133663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268760"/>
            <a:ext cx="7344816" cy="3600986"/>
          </a:xfrm>
          <a:prstGeom prst="rect">
            <a:avLst/>
          </a:prstGeom>
        </p:spPr>
        <p:txBody>
          <a:bodyPr wrap="square">
            <a:spAutoFit/>
          </a:bodyPr>
          <a:lstStyle/>
          <a:p>
            <a:pPr marL="342900" indent="-342900" algn="just">
              <a:buFont typeface="+mj-lt"/>
              <a:buAutoNum type="alphaLcParenR"/>
            </a:pPr>
            <a:endParaRPr lang="it-IT" sz="2400" dirty="0"/>
          </a:p>
          <a:p>
            <a:pPr algn="just"/>
            <a:r>
              <a:rPr lang="it-IT" sz="2400" dirty="0"/>
              <a:t>c) </a:t>
            </a:r>
            <a:r>
              <a:rPr lang="it-IT" sz="2400" b="1" u="sng" dirty="0"/>
              <a:t>relazione sugli eventuali approfondimenti di indagini o di conoscenza rinviati al livello del progetto definitivo</a:t>
            </a:r>
            <a:r>
              <a:rPr lang="it-IT" sz="2400" dirty="0"/>
              <a:t>; </a:t>
            </a:r>
          </a:p>
          <a:p>
            <a:pPr marL="457200" indent="-457200" algn="just">
              <a:buFont typeface="+mj-lt"/>
              <a:buAutoNum type="alphaLcPeriod"/>
            </a:pPr>
            <a:endParaRPr lang="it-IT" sz="2400" dirty="0"/>
          </a:p>
          <a:p>
            <a:pPr marL="342900" indent="-342900" algn="just">
              <a:buFont typeface="+mj-lt"/>
              <a:buAutoNum type="alphaLcPeriod"/>
            </a:pPr>
            <a:endParaRPr lang="it-IT" dirty="0"/>
          </a:p>
          <a:p>
            <a:pPr algn="just"/>
            <a:r>
              <a:rPr lang="it-IT" sz="2400" dirty="0"/>
              <a:t>d)  esiti  delle  ricerche  e  indagini  finalizzate  ad  acquisire  gli  elementi  necessari  per  la  scelta  dei  tipi  e  metodi  d’intervento, nonché per la stima sommaria del costo dell’intervento; </a:t>
            </a:r>
          </a:p>
          <a:p>
            <a:pPr marL="342900" indent="-342900" algn="just">
              <a:buAutoNum type="alphaLcParenR"/>
            </a:pPr>
            <a:endParaRPr lang="it-IT" dirty="0"/>
          </a:p>
        </p:txBody>
      </p:sp>
    </p:spTree>
    <p:extLst>
      <p:ext uri="{BB962C8B-B14F-4D97-AF65-F5344CB8AC3E}">
        <p14:creationId xmlns:p14="http://schemas.microsoft.com/office/powerpoint/2010/main" val="16617975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692696"/>
            <a:ext cx="7488832" cy="4893647"/>
          </a:xfrm>
          <a:prstGeom prst="rect">
            <a:avLst/>
          </a:prstGeom>
        </p:spPr>
        <p:txBody>
          <a:bodyPr wrap="square">
            <a:spAutoFit/>
          </a:bodyPr>
          <a:lstStyle/>
          <a:p>
            <a:pPr algn="just"/>
            <a:endParaRPr lang="it-IT" sz="2400" dirty="0"/>
          </a:p>
          <a:p>
            <a:pPr algn="just"/>
            <a:r>
              <a:rPr lang="it-IT" sz="2400" dirty="0"/>
              <a:t> e)  </a:t>
            </a:r>
            <a:r>
              <a:rPr lang="it-IT" sz="2400" b="1" dirty="0"/>
              <a:t>dettagliato  resoconto  in  merito  ai  caratteri  storici,  tipologici  e  costruttivi  dell’opera  </a:t>
            </a:r>
            <a:r>
              <a:rPr lang="it-IT" sz="2400" dirty="0"/>
              <a:t>su  cui  viene  effettuato  l’intervento, con  evidenziazione  specifica  di  eventuali  parti  o  elementi  da  salvaguardare  in  relazione  al  tipo  di  intervento  da  eseguire;  analisi  dello  stato  di  consistenza  e  funzionalità;  resoconto  in  merito  allo  stato  di  conservazione  dell’opera,  nonché  alle indagini e prove effettuate ed agli esiti della diagnostica; in funzione del tipo d’intervento, le indagini per la valutazione dello stato di consistenza devono essere estese anche a quelle parti dell’opera che si sviluppano nel sottosuolo;</a:t>
            </a:r>
          </a:p>
        </p:txBody>
      </p:sp>
    </p:spTree>
    <p:extLst>
      <p:ext uri="{BB962C8B-B14F-4D97-AF65-F5344CB8AC3E}">
        <p14:creationId xmlns:p14="http://schemas.microsoft.com/office/powerpoint/2010/main" val="14624469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692696"/>
            <a:ext cx="7272808" cy="5262979"/>
          </a:xfrm>
          <a:prstGeom prst="rect">
            <a:avLst/>
          </a:prstGeom>
        </p:spPr>
        <p:txBody>
          <a:bodyPr wrap="square">
            <a:spAutoFit/>
          </a:bodyPr>
          <a:lstStyle/>
          <a:p>
            <a:pPr algn="just"/>
            <a:r>
              <a:rPr lang="it-IT" sz="2400" dirty="0" err="1"/>
              <a:t>f</a:t>
            </a:r>
            <a:r>
              <a:rPr lang="it-IT" sz="2400" dirty="0"/>
              <a:t>) descrizione dell’intervento da eseguire, che riporti almeno: </a:t>
            </a:r>
          </a:p>
          <a:p>
            <a:pPr algn="just"/>
            <a:r>
              <a:rPr lang="it-IT" sz="2400" dirty="0"/>
              <a:t>1) la tipologia dell’intervento; </a:t>
            </a:r>
          </a:p>
          <a:p>
            <a:pPr algn="just"/>
            <a:r>
              <a:rPr lang="it-IT" sz="2400" dirty="0"/>
              <a:t>2) la finalità dell’intervento; </a:t>
            </a:r>
          </a:p>
          <a:p>
            <a:pPr algn="just"/>
            <a:r>
              <a:rPr lang="it-IT" sz="2400" dirty="0"/>
              <a:t>3) la specifica tecnica di esecuzione; </a:t>
            </a:r>
          </a:p>
          <a:p>
            <a:pPr algn="just"/>
            <a:r>
              <a:rPr lang="it-IT" sz="2400" dirty="0"/>
              <a:t>4) l’impatto sull’esercizio, qualora pertinente in relazione al tipo di edificio sul quale si interviene ed alle sue attuali condizioni di utilizzo; </a:t>
            </a:r>
          </a:p>
          <a:p>
            <a:pPr algn="just"/>
            <a:r>
              <a:rPr lang="it-IT" sz="2400" dirty="0"/>
              <a:t>5) la funzionalità della costruzione qualora pertinente; </a:t>
            </a:r>
          </a:p>
          <a:p>
            <a:pPr algn="just"/>
            <a:r>
              <a:rPr lang="it-IT" sz="2400" dirty="0"/>
              <a:t>6)   indicazioni   sulle   fasi   esecutive   necessarie   per   salvaguardare,   ove   richiesto,   l’esercizio   durante   la   realizzazione dell’intervento; </a:t>
            </a:r>
          </a:p>
          <a:p>
            <a:pPr algn="just"/>
            <a:r>
              <a:rPr lang="it-IT" sz="2400" dirty="0"/>
              <a:t>7) indicazioni sulla destinazione finale di eventuali aree o opere dismesse.  </a:t>
            </a:r>
          </a:p>
        </p:txBody>
      </p:sp>
    </p:spTree>
    <p:extLst>
      <p:ext uri="{BB962C8B-B14F-4D97-AF65-F5344CB8AC3E}">
        <p14:creationId xmlns:p14="http://schemas.microsoft.com/office/powerpoint/2010/main" val="35182326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188641"/>
            <a:ext cx="7416824" cy="4893647"/>
          </a:xfrm>
          <a:prstGeom prst="rect">
            <a:avLst/>
          </a:prstGeom>
        </p:spPr>
        <p:txBody>
          <a:bodyPr wrap="square">
            <a:spAutoFit/>
          </a:bodyPr>
          <a:lstStyle/>
          <a:p>
            <a:pPr algn="ctr"/>
            <a:r>
              <a:rPr lang="it-IT" sz="2400" b="1" dirty="0"/>
              <a:t>Articolo 87 Studio preliminare ambientale e studio di impatto ambientale </a:t>
            </a:r>
          </a:p>
          <a:p>
            <a:pPr algn="just"/>
            <a:r>
              <a:rPr lang="it-IT" sz="2400" dirty="0"/>
              <a:t>1. Lo studio preliminare ambientale di cui all’articolo 19 del decreto legislativo 3 aprile 2006, n. 152, deve essere redatto solo nei soli casi in cui si renda necessaria la verifica di assoggettabilità alla valutazione di impatto ambientale (VIA). Lo studio è redatto con i contenuti di cui all’allegato IV bis del decreto stesso, in relazione alla specifica tipologia progettuale, categoria, dimensione e localizzazione dell’intervento, alle sue caratteristiche funzionali, tecniche, gestionali, nonché alle caratteristiche del contesto territoriale e ambientale in cui l’intervento stesso è inserito, </a:t>
            </a:r>
          </a:p>
        </p:txBody>
      </p:sp>
    </p:spTree>
    <p:extLst>
      <p:ext uri="{BB962C8B-B14F-4D97-AF65-F5344CB8AC3E}">
        <p14:creationId xmlns:p14="http://schemas.microsoft.com/office/powerpoint/2010/main" val="25803100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404663"/>
            <a:ext cx="7344816" cy="6370975"/>
          </a:xfrm>
          <a:prstGeom prst="rect">
            <a:avLst/>
          </a:prstGeom>
        </p:spPr>
        <p:txBody>
          <a:bodyPr wrap="square">
            <a:spAutoFit/>
          </a:bodyPr>
          <a:lstStyle/>
          <a:p>
            <a:pPr algn="just"/>
            <a:r>
              <a:rPr lang="it-IT" sz="2400" dirty="0"/>
              <a:t>ha lo scopo di analizzare e valutare, anche in base alle indagini, analisi e verifiche effettuate ai sensi degli articoli 18 e 19 la significatività dei potenziali impatti sull’ambiente e il paesaggio e le eventuali relative misure di mitigazione e compensazione ambientale e paesaggistica.</a:t>
            </a:r>
          </a:p>
          <a:p>
            <a:pPr algn="just"/>
            <a:r>
              <a:rPr lang="it-IT" sz="2400" dirty="0"/>
              <a:t>2. Per i progetti di opere e interventi che rientrano nel campo di applicazione della disciplina della VIA di cui alla parte seconda del decreto legislativo 3 aprile 2006, n. 152, per i quali si sia deciso di attivare il procedimento di VIA sul progetto di fattibilità  tecnica ed economica, lo studio di fattibilità ambientale è sostituito dallo studio di impatto ambientale di cui all’articolo 22 del  suddetto  decreto  legislativo,  predisposto  secondo  i  contenuti  di  cui  all’allegato  VII  e  comprendente  il  progetto  di  monitoraggio ambientale (PMA).</a:t>
            </a:r>
          </a:p>
          <a:p>
            <a:pPr algn="just"/>
            <a:endParaRPr lang="it-IT" sz="2400" dirty="0"/>
          </a:p>
        </p:txBody>
      </p:sp>
    </p:spTree>
    <p:extLst>
      <p:ext uri="{BB962C8B-B14F-4D97-AF65-F5344CB8AC3E}">
        <p14:creationId xmlns:p14="http://schemas.microsoft.com/office/powerpoint/2010/main" val="36737991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548680"/>
            <a:ext cx="7200800" cy="4339650"/>
          </a:xfrm>
          <a:prstGeom prst="rect">
            <a:avLst/>
          </a:prstGeom>
        </p:spPr>
        <p:txBody>
          <a:bodyPr wrap="square">
            <a:spAutoFit/>
          </a:bodyPr>
          <a:lstStyle/>
          <a:p>
            <a:pPr algn="just"/>
            <a:endParaRPr lang="it-IT" dirty="0"/>
          </a:p>
          <a:p>
            <a:pPr algn="ctr"/>
            <a:r>
              <a:rPr lang="it-IT" sz="2400" b="1" dirty="0"/>
              <a:t>Articolo 88 Elaborati grafici del progetto </a:t>
            </a:r>
          </a:p>
          <a:p>
            <a:pPr algn="ctr"/>
            <a:r>
              <a:rPr lang="it-IT" sz="2400" b="1" dirty="0"/>
              <a:t>di fattibilità tecnica ed economica </a:t>
            </a:r>
          </a:p>
          <a:p>
            <a:endParaRPr lang="it-IT" sz="2400" dirty="0"/>
          </a:p>
          <a:p>
            <a:pPr algn="just"/>
            <a:r>
              <a:rPr lang="it-IT" sz="2400" dirty="0">
                <a:effectLst>
                  <a:outerShdw blurRad="38100" dist="38100" dir="2700000" algn="tl">
                    <a:srgbClr val="000000">
                      <a:alpha val="43137"/>
                    </a:srgbClr>
                  </a:outerShdw>
                </a:effectLst>
              </a:rPr>
              <a:t>1.  </a:t>
            </a:r>
            <a:r>
              <a:rPr lang="it-IT" sz="2400" b="1" dirty="0"/>
              <a:t>Gli  elaborati  grafici  del  progetto  di  fattibilità,  redatti  in  scala  e  debitamente  quotati</a:t>
            </a:r>
            <a:r>
              <a:rPr lang="it-IT" sz="2400" dirty="0"/>
              <a:t>,  tenendo  conto  della  necessità  di includere le eventuali misure ed interventi di mitigazione e di compensazione ambientale con la stima dei relativi costi, salva diversa motivata determinazione dell’amministrazione a norma del comma 3, sono costituiti come di seguito indicato: </a:t>
            </a:r>
          </a:p>
          <a:p>
            <a:pPr algn="just"/>
            <a:endParaRPr lang="it-IT" dirty="0"/>
          </a:p>
        </p:txBody>
      </p:sp>
    </p:spTree>
    <p:extLst>
      <p:ext uri="{BB962C8B-B14F-4D97-AF65-F5344CB8AC3E}">
        <p14:creationId xmlns:p14="http://schemas.microsoft.com/office/powerpoint/2010/main" val="13411886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0"/>
            <a:ext cx="7449641" cy="6386066"/>
          </a:xfrm>
          <a:prstGeom prst="rect">
            <a:avLst/>
          </a:prstGeom>
        </p:spPr>
        <p:txBody>
          <a:bodyPr wrap="square">
            <a:spAutoFit/>
          </a:bodyPr>
          <a:lstStyle/>
          <a:p>
            <a:pPr algn="just"/>
            <a:endParaRPr lang="it-IT" sz="2400" dirty="0"/>
          </a:p>
          <a:p>
            <a:pPr algn="just"/>
            <a:r>
              <a:rPr lang="it-IT" sz="2400" dirty="0"/>
              <a:t> a) </a:t>
            </a:r>
            <a:r>
              <a:rPr lang="it-IT" sz="2400" b="1" dirty="0"/>
              <a:t>per opere e lavori puntuali: </a:t>
            </a:r>
          </a:p>
          <a:p>
            <a:pPr algn="just"/>
            <a:endParaRPr lang="it-IT" sz="2400" dirty="0"/>
          </a:p>
          <a:p>
            <a:pPr algn="just"/>
            <a:r>
              <a:rPr lang="it-IT" sz="2400" dirty="0"/>
              <a:t> 1)  </a:t>
            </a:r>
            <a:r>
              <a:rPr lang="it-IT" sz="2400" b="1" dirty="0"/>
              <a:t>stralcio  documentale  degli  strumenti  di  pianificazione  territoriale</a:t>
            </a:r>
            <a:r>
              <a:rPr lang="it-IT" sz="2400" dirty="0"/>
              <a:t>  e  di  tutela  ambientale  e  paesaggistica,  nonché  degli strumenti  urbanistici  generali  ed  attuativi  vigenti,  sui  quali  sono  indicate  la  localizzazione  dell’intervento  da  realizzare  e  le eventuali altre localizzazioni esaminate; tali elementi sono altresì riportati in una corografia in scala adeguata, estesa ad un ambito significativo, riferibile ai sistemi cartografici nazionali, con la perimetrazione dell’intervento;</a:t>
            </a:r>
          </a:p>
          <a:p>
            <a:pPr algn="just"/>
            <a:endParaRPr lang="it-IT" sz="2400" dirty="0"/>
          </a:p>
          <a:p>
            <a:pPr algn="just"/>
            <a:r>
              <a:rPr lang="it-IT" sz="2400" dirty="0"/>
              <a:t>2) </a:t>
            </a:r>
            <a:r>
              <a:rPr lang="it-IT" sz="2400" b="1" dirty="0"/>
              <a:t>planimetrie con le indicazioni delle curve di livello in scala non inferiore a 1:2.000</a:t>
            </a:r>
            <a:r>
              <a:rPr lang="it-IT" sz="2400" dirty="0"/>
              <a:t>, sulle quali sono riportati separatamente le opere ed i lavori da realizzare e le altre eventuali ipotesi progettuali esaminate;</a:t>
            </a:r>
          </a:p>
        </p:txBody>
      </p:sp>
    </p:spTree>
    <p:extLst>
      <p:ext uri="{BB962C8B-B14F-4D97-AF65-F5344CB8AC3E}">
        <p14:creationId xmlns:p14="http://schemas.microsoft.com/office/powerpoint/2010/main" val="6034456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476672"/>
            <a:ext cx="7272808" cy="6863417"/>
          </a:xfrm>
          <a:prstGeom prst="rect">
            <a:avLst/>
          </a:prstGeom>
        </p:spPr>
        <p:txBody>
          <a:bodyPr wrap="square">
            <a:spAutoFit/>
          </a:bodyPr>
          <a:lstStyle/>
          <a:p>
            <a:pPr algn="just"/>
            <a:r>
              <a:rPr lang="it-IT" sz="2000" dirty="0"/>
              <a:t>3) </a:t>
            </a:r>
            <a:r>
              <a:rPr lang="it-IT" sz="2000" b="1" dirty="0"/>
              <a:t>elaborati relativi alle indagini e studi preliminari</a:t>
            </a:r>
            <a:r>
              <a:rPr lang="it-IT" sz="2000" dirty="0"/>
              <a:t>, in scala adeguata alle dimensioni dell’opera in progettazione: </a:t>
            </a:r>
          </a:p>
          <a:p>
            <a:pPr algn="just"/>
            <a:endParaRPr lang="it-IT" sz="2000" dirty="0"/>
          </a:p>
          <a:p>
            <a:pPr algn="just"/>
            <a:r>
              <a:rPr lang="it-IT" sz="2000" dirty="0"/>
              <a:t>3.1. planimetria con ubicazione delle indagini eseguite; </a:t>
            </a:r>
          </a:p>
          <a:p>
            <a:pPr algn="just"/>
            <a:endParaRPr lang="it-IT" sz="2000" dirty="0"/>
          </a:p>
          <a:p>
            <a:pPr algn="just"/>
            <a:r>
              <a:rPr lang="it-IT" sz="2000" dirty="0"/>
              <a:t>3.2.  carte  geologica,  geomorfologica  e  idrogeologica,  con  la  localizzazione  dell’intervento,  estese  ad  un  ambito  territoriale significativo; </a:t>
            </a:r>
          </a:p>
          <a:p>
            <a:pPr algn="just"/>
            <a:endParaRPr lang="it-IT" sz="2000" dirty="0"/>
          </a:p>
          <a:p>
            <a:pPr algn="just"/>
            <a:r>
              <a:rPr lang="it-IT" sz="2000" dirty="0"/>
              <a:t>3.3.   sezioni   geologiche,   geomorfologiche   e   idrogeologiche,   con   localizzazione   dell’intervento,   illustranti   gli   assetti </a:t>
            </a:r>
            <a:r>
              <a:rPr lang="it-IT" sz="2000" dirty="0" err="1"/>
              <a:t>litostrutturali</a:t>
            </a:r>
            <a:r>
              <a:rPr lang="it-IT" sz="2000" dirty="0"/>
              <a:t>, geomorfologici ed idrogeologici; </a:t>
            </a:r>
          </a:p>
          <a:p>
            <a:pPr algn="just"/>
            <a:endParaRPr lang="it-IT" sz="2000" dirty="0"/>
          </a:p>
          <a:p>
            <a:pPr algn="just"/>
            <a:r>
              <a:rPr lang="it-IT" sz="2000" dirty="0"/>
              <a:t>3.4. carta del reticolo idrografico; </a:t>
            </a:r>
          </a:p>
          <a:p>
            <a:pPr algn="just"/>
            <a:endParaRPr lang="it-IT" sz="2000" dirty="0"/>
          </a:p>
          <a:p>
            <a:pPr algn="just"/>
            <a:r>
              <a:rPr lang="it-IT" sz="2000" dirty="0"/>
              <a:t>3.5. carta archeologica; </a:t>
            </a:r>
          </a:p>
          <a:p>
            <a:pPr algn="just"/>
            <a:endParaRPr lang="it-IT" sz="2000" dirty="0"/>
          </a:p>
          <a:p>
            <a:pPr algn="just"/>
            <a:r>
              <a:rPr lang="it-IT" sz="2000" dirty="0"/>
              <a:t>3.6. carta dei vincoli ordinati e sovraordinati, in scala adeguata e con la localizzazione dell’intervento; </a:t>
            </a:r>
          </a:p>
          <a:p>
            <a:pPr algn="just"/>
            <a:endParaRPr lang="it-IT" sz="2000" dirty="0"/>
          </a:p>
          <a:p>
            <a:pPr algn="just"/>
            <a:r>
              <a:rPr lang="it-IT" sz="2000" dirty="0"/>
              <a:t> </a:t>
            </a:r>
          </a:p>
          <a:p>
            <a:pPr algn="just"/>
            <a:endParaRPr lang="it-IT" sz="2000" dirty="0"/>
          </a:p>
        </p:txBody>
      </p:sp>
    </p:spTree>
    <p:extLst>
      <p:ext uri="{BB962C8B-B14F-4D97-AF65-F5344CB8AC3E}">
        <p14:creationId xmlns:p14="http://schemas.microsoft.com/office/powerpoint/2010/main" val="11941324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692696"/>
            <a:ext cx="7416824" cy="5632311"/>
          </a:xfrm>
          <a:prstGeom prst="rect">
            <a:avLst/>
          </a:prstGeom>
        </p:spPr>
        <p:txBody>
          <a:bodyPr wrap="square">
            <a:spAutoFit/>
          </a:bodyPr>
          <a:lstStyle/>
          <a:p>
            <a:pPr algn="just"/>
            <a:r>
              <a:rPr lang="it-IT" sz="2000" dirty="0"/>
              <a:t>3.7. carta di </a:t>
            </a:r>
            <a:r>
              <a:rPr lang="it-IT" sz="2000" dirty="0" err="1"/>
              <a:t>microzonazione</a:t>
            </a:r>
            <a:r>
              <a:rPr lang="it-IT" sz="2000" dirty="0"/>
              <a:t> sismica, ove disponibile, in scala adeguata, estesa ad un ambito significativo; </a:t>
            </a:r>
          </a:p>
          <a:p>
            <a:pPr algn="just"/>
            <a:endParaRPr lang="it-IT" sz="2000" dirty="0"/>
          </a:p>
          <a:p>
            <a:pPr algn="just"/>
            <a:r>
              <a:rPr lang="it-IT" sz="2000" dirty="0"/>
              <a:t>3.8. planimetria delle interferenze ai sensi dei commi 3 e 4 dell’articolo 27 del codice; </a:t>
            </a:r>
          </a:p>
          <a:p>
            <a:pPr algn="just"/>
            <a:endParaRPr lang="it-IT" sz="2000" dirty="0"/>
          </a:p>
          <a:p>
            <a:pPr algn="just"/>
            <a:r>
              <a:rPr lang="it-IT" sz="2000" dirty="0"/>
              <a:t>3.9. planimetrie catastali; </a:t>
            </a:r>
          </a:p>
          <a:p>
            <a:pPr algn="just"/>
            <a:endParaRPr lang="it-IT" sz="2000" dirty="0"/>
          </a:p>
          <a:p>
            <a:pPr algn="just"/>
            <a:r>
              <a:rPr lang="it-IT" sz="2000" dirty="0"/>
              <a:t>3.10. planimetria ubicativa dei siti di cave attive, degli impianti di recupero, dei siti di deposito temporaneo e delle discariche autorizzate ed in esercizio da utilizzare per il conferimento dei rifiuti derivanti dalla realizzazione dell’intervento; </a:t>
            </a:r>
          </a:p>
          <a:p>
            <a:pPr algn="just"/>
            <a:endParaRPr lang="it-IT" sz="2000" dirty="0"/>
          </a:p>
          <a:p>
            <a:pPr algn="just"/>
            <a:r>
              <a:rPr lang="it-IT" sz="2000" dirty="0"/>
              <a:t> 4) schemi grafici e sezioni schematiche nel numero, nell’articolazione e nelle scale necessarie a permettere l'individuazione di massima  di  tutte  le  caratteristiche  spaziali,  tipologiche,  funzionali  e  tecnologiche  delle  opere  e  dei  lavori  da  realizzare, integrati da tabelle relative ai parametri da rispettare;</a:t>
            </a:r>
            <a:endParaRPr lang="it-IT" dirty="0"/>
          </a:p>
        </p:txBody>
      </p:sp>
    </p:spTree>
    <p:extLst>
      <p:ext uri="{BB962C8B-B14F-4D97-AF65-F5344CB8AC3E}">
        <p14:creationId xmlns:p14="http://schemas.microsoft.com/office/powerpoint/2010/main" val="6941302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77534" y="147465"/>
            <a:ext cx="7452828" cy="6247864"/>
          </a:xfrm>
          <a:prstGeom prst="rect">
            <a:avLst/>
          </a:prstGeom>
        </p:spPr>
        <p:txBody>
          <a:bodyPr wrap="square">
            <a:spAutoFit/>
          </a:bodyPr>
          <a:lstStyle/>
          <a:p>
            <a:pPr algn="just"/>
            <a:r>
              <a:rPr lang="it-IT" sz="2000" dirty="0"/>
              <a:t>b) per opere e lavori a rete: </a:t>
            </a:r>
          </a:p>
          <a:p>
            <a:pPr algn="just"/>
            <a:endParaRPr lang="it-IT" sz="2000" dirty="0"/>
          </a:p>
          <a:p>
            <a:pPr algn="just"/>
            <a:r>
              <a:rPr lang="it-IT" sz="2000" dirty="0"/>
              <a:t> 1) corografia generale di inquadramento dell’opera in scala in scala adeguata, estesa ad un ambito significativo, riferibile ai sistemi cartografici nazionali; </a:t>
            </a:r>
          </a:p>
          <a:p>
            <a:pPr algn="just"/>
            <a:endParaRPr lang="it-IT" sz="2000" dirty="0"/>
          </a:p>
          <a:p>
            <a:pPr algn="just"/>
            <a:r>
              <a:rPr lang="it-IT" sz="2000" dirty="0"/>
              <a:t> 2)  corografia  contenente  l'indicazione  dell'andamento  planimetrico  dei  tracciati  esaminati  con  riferimento  all'orografia dell'area,  al  sistema  di  trasporti  e  degli  altri  servizi  esistenti,  al  reticolo  idrografico,  in  scala  adeguata,  estesa  ad  un  ambito significativo, riferibile ai sistemi cartografici nazionali; </a:t>
            </a:r>
          </a:p>
          <a:p>
            <a:pPr algn="just"/>
            <a:endParaRPr lang="it-IT" sz="2000" dirty="0"/>
          </a:p>
          <a:p>
            <a:pPr algn="just"/>
            <a:r>
              <a:rPr lang="it-IT" sz="2000" dirty="0"/>
              <a:t> 3)  stralcio  degli  strumenti  di  pianificazione  territoriale  e  di  tutela  ambientale  e  paesaggistica,  nonché  degli  strumenti urbanistici generali ed attuativi vigenti, sui quali sono indicati i tracciati esaminati. </a:t>
            </a:r>
          </a:p>
          <a:p>
            <a:pPr algn="just"/>
            <a:endParaRPr lang="it-IT" sz="2000" dirty="0"/>
          </a:p>
          <a:p>
            <a:pPr algn="just"/>
            <a:r>
              <a:rPr lang="it-IT" sz="2000" dirty="0"/>
              <a:t> 4) </a:t>
            </a:r>
            <a:r>
              <a:rPr lang="it-IT" sz="2000" b="1" dirty="0"/>
              <a:t>planimetrie con le indicazioni delle curve di livello, in scala non inferiore a 1:10.000</a:t>
            </a:r>
            <a:r>
              <a:rPr lang="it-IT" sz="2000" dirty="0"/>
              <a:t>, sulle quali, ove pertinenti, sono altresì riportati separatamente i tracciati alternativi esaminati;</a:t>
            </a:r>
            <a:endParaRPr lang="it-IT" dirty="0"/>
          </a:p>
        </p:txBody>
      </p:sp>
    </p:spTree>
    <p:extLst>
      <p:ext uri="{BB962C8B-B14F-4D97-AF65-F5344CB8AC3E}">
        <p14:creationId xmlns:p14="http://schemas.microsoft.com/office/powerpoint/2010/main" val="29891035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476672"/>
            <a:ext cx="7488832" cy="5324535"/>
          </a:xfrm>
          <a:prstGeom prst="rect">
            <a:avLst/>
          </a:prstGeom>
        </p:spPr>
        <p:txBody>
          <a:bodyPr wrap="square">
            <a:spAutoFit/>
          </a:bodyPr>
          <a:lstStyle/>
          <a:p>
            <a:pPr algn="just"/>
            <a:r>
              <a:rPr lang="it-IT" sz="2000" dirty="0"/>
              <a:t>5)  </a:t>
            </a:r>
            <a:r>
              <a:rPr lang="it-IT" sz="2000" b="1" dirty="0"/>
              <a:t>planimetrie  su  foto  mosaico,  in  scala  non  inferiore  a  1:10.000</a:t>
            </a:r>
            <a:r>
              <a:rPr lang="it-IT" sz="2000" dirty="0"/>
              <a:t>,  sulle  quali  ove  pertinenti,  sono  altresì  riportati separatamente i tracciati alternativi esaminati; </a:t>
            </a:r>
          </a:p>
          <a:p>
            <a:pPr algn="just"/>
            <a:endParaRPr lang="it-IT" sz="2000" dirty="0"/>
          </a:p>
          <a:p>
            <a:pPr algn="just"/>
            <a:r>
              <a:rPr lang="it-IT" sz="2000" dirty="0"/>
              <a:t> 6) </a:t>
            </a:r>
            <a:r>
              <a:rPr lang="it-IT" sz="2000" b="1" dirty="0"/>
              <a:t>profili longitudinali altimetrici dei tracciati esaminati in scala non inferiore a 1:10.000/1000</a:t>
            </a:r>
            <a:r>
              <a:rPr lang="it-IT" sz="2000" dirty="0"/>
              <a:t>; </a:t>
            </a:r>
          </a:p>
          <a:p>
            <a:pPr algn="just"/>
            <a:endParaRPr lang="it-IT" sz="2000" dirty="0"/>
          </a:p>
          <a:p>
            <a:pPr algn="just"/>
            <a:r>
              <a:rPr lang="it-IT" sz="2000" dirty="0"/>
              <a:t> 7) </a:t>
            </a:r>
            <a:r>
              <a:rPr lang="it-IT" sz="2000" b="1" dirty="0"/>
              <a:t>elaborati relativi alle indagini e studi preliminari</a:t>
            </a:r>
            <a:r>
              <a:rPr lang="it-IT" sz="2000" dirty="0"/>
              <a:t>, ed in particolare: </a:t>
            </a:r>
          </a:p>
          <a:p>
            <a:pPr algn="just"/>
            <a:endParaRPr lang="it-IT" sz="2000" dirty="0"/>
          </a:p>
          <a:p>
            <a:pPr algn="just"/>
            <a:r>
              <a:rPr lang="it-IT" sz="2000" dirty="0"/>
              <a:t> 7.1. planimetria con ubicazione delle indagini eseguite; </a:t>
            </a:r>
          </a:p>
          <a:p>
            <a:pPr algn="just"/>
            <a:endParaRPr lang="it-IT" sz="2000" dirty="0"/>
          </a:p>
          <a:p>
            <a:pPr algn="just"/>
            <a:r>
              <a:rPr lang="it-IT" sz="2000" dirty="0"/>
              <a:t> 7.2. carte geologica, geomorfologica e idrogeologica, con localizzazione dell’intervento, estese ad un ambito significativo; </a:t>
            </a:r>
          </a:p>
          <a:p>
            <a:pPr algn="just"/>
            <a:endParaRPr lang="it-IT" sz="2000" dirty="0"/>
          </a:p>
          <a:p>
            <a:pPr algn="just"/>
            <a:r>
              <a:rPr lang="it-IT" sz="2000" dirty="0"/>
              <a:t> 7.3.   sezioni   geologiche,   geomorfologiche   e   idrogeologiche,   con   localizzazione   dell’intervento,   illustranti   gli   assetti </a:t>
            </a:r>
            <a:r>
              <a:rPr lang="it-IT" sz="2000" dirty="0" err="1"/>
              <a:t>litostrutturali</a:t>
            </a:r>
            <a:r>
              <a:rPr lang="it-IT" sz="2000" dirty="0"/>
              <a:t>, geomorfologici ed idrogeologici;</a:t>
            </a:r>
            <a:endParaRPr lang="it-IT" dirty="0"/>
          </a:p>
        </p:txBody>
      </p:sp>
    </p:spTree>
    <p:extLst>
      <p:ext uri="{BB962C8B-B14F-4D97-AF65-F5344CB8AC3E}">
        <p14:creationId xmlns:p14="http://schemas.microsoft.com/office/powerpoint/2010/main" val="24824965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476672"/>
            <a:ext cx="7488832" cy="5632311"/>
          </a:xfrm>
          <a:prstGeom prst="rect">
            <a:avLst/>
          </a:prstGeom>
        </p:spPr>
        <p:txBody>
          <a:bodyPr wrap="square">
            <a:spAutoFit/>
          </a:bodyPr>
          <a:lstStyle/>
          <a:p>
            <a:pPr algn="just"/>
            <a:r>
              <a:rPr lang="it-IT" sz="2000" dirty="0"/>
              <a:t>7.4.  profili  litostratigrafico,  idrogeologico,  geotecnico  con  caratterizzazione  fisico-meccanica  dei  principali  </a:t>
            </a:r>
            <a:r>
              <a:rPr lang="it-IT" sz="2000" dirty="0" err="1"/>
              <a:t>litotipi</a:t>
            </a:r>
            <a:r>
              <a:rPr lang="it-IT" sz="2000" dirty="0"/>
              <a:t>  e  con indicazione della posizione delle falde idriche; </a:t>
            </a:r>
          </a:p>
          <a:p>
            <a:pPr algn="just"/>
            <a:endParaRPr lang="it-IT" sz="2000" dirty="0"/>
          </a:p>
          <a:p>
            <a:pPr algn="just"/>
            <a:r>
              <a:rPr lang="it-IT" sz="2000" dirty="0"/>
              <a:t> 7.5. carta del reticolo idrografico in scala adeguata; </a:t>
            </a:r>
          </a:p>
          <a:p>
            <a:pPr algn="just"/>
            <a:endParaRPr lang="it-IT" sz="2000" dirty="0"/>
          </a:p>
          <a:p>
            <a:pPr algn="just"/>
            <a:r>
              <a:rPr lang="it-IT" sz="2000" dirty="0"/>
              <a:t> 7.6. carta dei vincoli ordinati e sovraordinati, in scala adeguata e con la localizzazione dell’intervento; </a:t>
            </a:r>
          </a:p>
          <a:p>
            <a:pPr algn="just"/>
            <a:endParaRPr lang="it-IT" sz="2000" dirty="0"/>
          </a:p>
          <a:p>
            <a:pPr algn="just"/>
            <a:r>
              <a:rPr lang="it-IT" sz="2000" dirty="0"/>
              <a:t> 7.7. carta archeologica in scala adeguata, estesa ad un ambito significativo, riferibile ai sistemi cartografici nazionali; </a:t>
            </a:r>
          </a:p>
          <a:p>
            <a:pPr algn="just"/>
            <a:endParaRPr lang="it-IT" sz="2000" dirty="0"/>
          </a:p>
          <a:p>
            <a:pPr algn="just"/>
            <a:r>
              <a:rPr lang="it-IT" sz="2000" dirty="0"/>
              <a:t> 7.8. carta di </a:t>
            </a:r>
            <a:r>
              <a:rPr lang="it-IT" sz="2000" dirty="0" err="1"/>
              <a:t>microzonazione</a:t>
            </a:r>
            <a:r>
              <a:rPr lang="it-IT" sz="2000" dirty="0"/>
              <a:t> sismica, ove disponibile, in scala adeguata, estesa ad un ambito significativo, riferibile ai sistemi cartografici nazionali; </a:t>
            </a:r>
          </a:p>
          <a:p>
            <a:pPr algn="just"/>
            <a:endParaRPr lang="it-IT" sz="2000" dirty="0"/>
          </a:p>
          <a:p>
            <a:pPr algn="just"/>
            <a:r>
              <a:rPr lang="it-IT" sz="2000" dirty="0"/>
              <a:t> 7.9. eventuali planimetrie con i risultati delle indagini e delle simulazioni del traffico in scala non inferiore a 1:25.000; </a:t>
            </a:r>
          </a:p>
        </p:txBody>
      </p:sp>
    </p:spTree>
    <p:extLst>
      <p:ext uri="{BB962C8B-B14F-4D97-AF65-F5344CB8AC3E}">
        <p14:creationId xmlns:p14="http://schemas.microsoft.com/office/powerpoint/2010/main" val="38766977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476672"/>
            <a:ext cx="7344816" cy="5632311"/>
          </a:xfrm>
          <a:prstGeom prst="rect">
            <a:avLst/>
          </a:prstGeom>
        </p:spPr>
        <p:txBody>
          <a:bodyPr wrap="square">
            <a:spAutoFit/>
          </a:bodyPr>
          <a:lstStyle/>
          <a:p>
            <a:pPr algn="just"/>
            <a:r>
              <a:rPr lang="it-IT" sz="2000" dirty="0"/>
              <a:t>7.10. planimetria delle interferenze con il sedime di edifici e/o reti infrastrutturali esistenti, in scala adeguata, estesa ad </a:t>
            </a:r>
            <a:r>
              <a:rPr lang="it-IT" sz="2000" dirty="0" err="1"/>
              <a:t>unambito</a:t>
            </a:r>
            <a:r>
              <a:rPr lang="it-IT" sz="2000" dirty="0"/>
              <a:t> significativo, riferibile ai sistemi cartografici nazionali; </a:t>
            </a:r>
          </a:p>
          <a:p>
            <a:pPr algn="just"/>
            <a:endParaRPr lang="it-IT" sz="2000" dirty="0"/>
          </a:p>
          <a:p>
            <a:pPr algn="just"/>
            <a:r>
              <a:rPr lang="it-IT" sz="2000" dirty="0"/>
              <a:t>7.11.  corografia  in  scala  in  scala  adeguata,  estesa  ad  un  ambito  significativo,  riferibile  ai  sistemi  cartografici  nazionali,  con l’ubicazione dei siti di cave attive, degli impianti di recupero, dei siti di deposito temporaneo e delle discariche autorizzate ed in esercizio autorizzate ed in esercizio da utilizzare per il conferimento dei rifiuti derivanti dalla realizzazione dell’intervento; </a:t>
            </a:r>
          </a:p>
          <a:p>
            <a:pPr algn="just"/>
            <a:endParaRPr lang="it-IT" sz="2000" dirty="0"/>
          </a:p>
          <a:p>
            <a:pPr algn="just"/>
            <a:r>
              <a:rPr lang="it-IT" sz="2000" dirty="0"/>
              <a:t>7.12. sistemazione tipo aree di deposito; </a:t>
            </a:r>
          </a:p>
          <a:p>
            <a:pPr algn="just"/>
            <a:endParaRPr lang="it-IT" sz="2000" dirty="0"/>
          </a:p>
          <a:p>
            <a:pPr algn="just"/>
            <a:r>
              <a:rPr lang="it-IT" sz="2000" dirty="0"/>
              <a:t>7.13.   schemi   grafici   e   sezioni   schematiche   nel   numero,   nell'articolazione   e   nelle   scale   necessarie   a   permettere l'individuazione di massima della localizzazione e delle caratteristiche spaziali, funzionali e tecnologiche delle aree di cantiere necessarie per la realizzazione delle opere;</a:t>
            </a:r>
            <a:endParaRPr lang="it-IT" dirty="0"/>
          </a:p>
        </p:txBody>
      </p:sp>
    </p:spTree>
    <p:extLst>
      <p:ext uri="{BB962C8B-B14F-4D97-AF65-F5344CB8AC3E}">
        <p14:creationId xmlns:p14="http://schemas.microsoft.com/office/powerpoint/2010/main" val="27728951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188640"/>
            <a:ext cx="7560840" cy="6063198"/>
          </a:xfrm>
          <a:prstGeom prst="rect">
            <a:avLst/>
          </a:prstGeom>
        </p:spPr>
        <p:txBody>
          <a:bodyPr wrap="square">
            <a:spAutoFit/>
          </a:bodyPr>
          <a:lstStyle/>
          <a:p>
            <a:pPr algn="just"/>
            <a:r>
              <a:rPr lang="it-IT" sz="2000" dirty="0"/>
              <a:t>8) </a:t>
            </a:r>
            <a:r>
              <a:rPr lang="it-IT" sz="2000" b="1" dirty="0"/>
              <a:t>planimetrie con le indicazioni delle curve di livello, in scala non inferiore a 1:5.000, per il tracciato selezionato; per le tratte in area urbana la scala non </a:t>
            </a:r>
            <a:r>
              <a:rPr lang="it-IT" sz="2000" b="1" dirty="0" err="1"/>
              <a:t>èinferiore</a:t>
            </a:r>
            <a:r>
              <a:rPr lang="it-IT" sz="2000" b="1" dirty="0"/>
              <a:t> a 1:2.000</a:t>
            </a:r>
            <a:r>
              <a:rPr lang="it-IT" sz="2000" dirty="0"/>
              <a:t>. La planimetria contiene una rappresentazione del corpo stradale o  ferroviario  e  delle  opere  idrauliche  secondo  tutti  gli  assi  di  progetto,  in  base  alle  caratteristiche  geometriche  assunte.  La geometria  delle  opere  è  rappresentata  in  ogni  sua  parte  -  scarpate,  opere  di  sostegno,  opere  d’arte  idrauliche,  fasce  di rispetto e fasce di interesse urbanistico-, allo scopo di determinare esattamente l'ingombro dell'infrastruttura. Sono inoltre rappresentate le caratteristiche geometriche del tracciato e le opere d’arte principali; </a:t>
            </a:r>
          </a:p>
          <a:p>
            <a:pPr algn="just"/>
            <a:endParaRPr lang="it-IT" sz="2000" dirty="0"/>
          </a:p>
          <a:p>
            <a:pPr algn="just"/>
            <a:r>
              <a:rPr lang="it-IT" sz="2000" dirty="0"/>
              <a:t>9) </a:t>
            </a:r>
            <a:r>
              <a:rPr lang="it-IT" sz="2000" b="1" dirty="0"/>
              <a:t>planimetrie su foto mosaico, in scala non inferiore a 1:5.000</a:t>
            </a:r>
            <a:r>
              <a:rPr lang="it-IT" sz="2000" dirty="0"/>
              <a:t>, del tracciato selezionato;</a:t>
            </a:r>
          </a:p>
          <a:p>
            <a:pPr algn="just"/>
            <a:endParaRPr lang="it-IT" dirty="0"/>
          </a:p>
          <a:p>
            <a:pPr algn="just"/>
            <a:r>
              <a:rPr lang="it-IT" dirty="0"/>
              <a:t>10)  profili  longitudinali  altimetrici  delle  opere  e  dei  lavori  da  realizzare  in  scala  non  inferiore  a  1:5.000/500,  contenenti l’indicazione di tutte le opere d’arte previste, le intersezioni con reti di trasporto, di servizi e/o idrografiche, le caratteristiche geometriche del tracciato; per le tratte in area urbana la scala non è inferiore a 1:2000/200;</a:t>
            </a:r>
          </a:p>
        </p:txBody>
      </p:sp>
    </p:spTree>
    <p:extLst>
      <p:ext uri="{BB962C8B-B14F-4D97-AF65-F5344CB8AC3E}">
        <p14:creationId xmlns:p14="http://schemas.microsoft.com/office/powerpoint/2010/main" val="33619116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476672"/>
            <a:ext cx="7488832" cy="5909310"/>
          </a:xfrm>
          <a:prstGeom prst="rect">
            <a:avLst/>
          </a:prstGeom>
        </p:spPr>
        <p:txBody>
          <a:bodyPr wrap="square">
            <a:spAutoFit/>
          </a:bodyPr>
          <a:lstStyle/>
          <a:p>
            <a:pPr algn="just"/>
            <a:r>
              <a:rPr lang="it-IT" sz="2000" dirty="0"/>
              <a:t>11) </a:t>
            </a:r>
            <a:r>
              <a:rPr lang="it-IT" sz="2000" b="1" dirty="0"/>
              <a:t>sezioni tipo idrauliche, stradali, ferroviarie e simili in scala non inferiore ad 1:200</a:t>
            </a:r>
            <a:r>
              <a:rPr lang="it-IT" sz="2000" dirty="0"/>
              <a:t>; </a:t>
            </a:r>
          </a:p>
          <a:p>
            <a:pPr algn="just"/>
            <a:endParaRPr lang="it-IT" sz="2000" dirty="0"/>
          </a:p>
          <a:p>
            <a:pPr algn="just"/>
            <a:r>
              <a:rPr lang="it-IT" sz="2000" dirty="0"/>
              <a:t> 12) </a:t>
            </a:r>
            <a:r>
              <a:rPr lang="it-IT" sz="2000" b="1" dirty="0"/>
              <a:t>sezioni trasversali correnti, in numero adeguato per una corretta valutazione preliminare delle quantità </a:t>
            </a:r>
            <a:r>
              <a:rPr lang="it-IT" sz="2000" dirty="0"/>
              <a:t>da utilizzare nella quantificazione dei costi dell’opera; </a:t>
            </a:r>
          </a:p>
          <a:p>
            <a:pPr algn="just"/>
            <a:endParaRPr lang="it-IT" sz="2000" dirty="0"/>
          </a:p>
          <a:p>
            <a:pPr algn="just"/>
            <a:r>
              <a:rPr lang="it-IT" sz="2000" dirty="0"/>
              <a:t> 13) </a:t>
            </a:r>
            <a:r>
              <a:rPr lang="it-IT" sz="2000" b="1" dirty="0"/>
              <a:t>elaborati che consentano, mediante piante, prospetti e sezioni in scala adeguata, la definizione di tutti i manufatti speciali che l’intervento richiede</a:t>
            </a:r>
            <a:r>
              <a:rPr lang="it-IT" sz="2000" dirty="0"/>
              <a:t>; </a:t>
            </a:r>
          </a:p>
          <a:p>
            <a:pPr algn="just"/>
            <a:endParaRPr lang="it-IT" sz="2000" dirty="0"/>
          </a:p>
          <a:p>
            <a:pPr algn="just"/>
            <a:r>
              <a:rPr lang="it-IT" sz="2000" dirty="0"/>
              <a:t> 14) </a:t>
            </a:r>
            <a:r>
              <a:rPr lang="it-IT" sz="2000" b="1" dirty="0"/>
              <a:t>elaborati che riassumono i criteri di sicurezza e di funzionalità previsti per l’esercizio dell’infrastruttura</a:t>
            </a:r>
            <a:r>
              <a:rPr lang="it-IT" sz="2000" dirty="0"/>
              <a:t>; </a:t>
            </a:r>
          </a:p>
          <a:p>
            <a:pPr algn="just"/>
            <a:endParaRPr lang="it-IT" sz="2000" dirty="0"/>
          </a:p>
          <a:p>
            <a:pPr algn="just"/>
            <a:r>
              <a:rPr lang="it-IT" sz="2000" dirty="0"/>
              <a:t> 15) </a:t>
            </a:r>
            <a:r>
              <a:rPr lang="it-IT" sz="2000" b="1" dirty="0"/>
              <a:t>elaborati tipologici che consentano, mediante piante, prospetti e sezioni in scala adeguata,</a:t>
            </a:r>
            <a:r>
              <a:rPr lang="it-IT" sz="2000" dirty="0"/>
              <a:t> la definizione di tutte le opere correnti e minori che l’intervento richiede; </a:t>
            </a:r>
          </a:p>
          <a:p>
            <a:pPr algn="just"/>
            <a:endParaRPr lang="it-IT" sz="2000" dirty="0"/>
          </a:p>
          <a:p>
            <a:pPr algn="just"/>
            <a:endParaRPr lang="it-IT" dirty="0"/>
          </a:p>
        </p:txBody>
      </p:sp>
    </p:spTree>
    <p:extLst>
      <p:ext uri="{BB962C8B-B14F-4D97-AF65-F5344CB8AC3E}">
        <p14:creationId xmlns:p14="http://schemas.microsoft.com/office/powerpoint/2010/main" val="35324929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99592" y="2060848"/>
            <a:ext cx="7344816" cy="2862322"/>
          </a:xfrm>
          <a:prstGeom prst="rect">
            <a:avLst/>
          </a:prstGeom>
        </p:spPr>
        <p:txBody>
          <a:bodyPr wrap="square">
            <a:spAutoFit/>
          </a:bodyPr>
          <a:lstStyle/>
          <a:p>
            <a:pPr algn="just"/>
            <a:r>
              <a:rPr lang="it-IT" sz="2000" dirty="0"/>
              <a:t>16)  </a:t>
            </a:r>
            <a:r>
              <a:rPr lang="it-IT" sz="2000" b="1" dirty="0"/>
              <a:t>elaborati  che  consentano,  mediante  schemi,  piante  e  sezioni  in  scala  adeguata,  la  definizione  delle  componenti impiantistiche presenti nel progetto, ivi compresi gli impianti di protezione antincendio attivi e passivi con l’indicazione delle caratteristiche tecnico-funzionali e dei dati tecnici definiti in base ai calcoli di progetto. </a:t>
            </a:r>
            <a:r>
              <a:rPr lang="it-IT" sz="2000" dirty="0"/>
              <a:t>Le planimetrie e gli elaborati grafici riportano altresì le indicazioni relative alla suddivisione dell’intervento in lotti funzionali e fruibili, ove prevista. </a:t>
            </a:r>
          </a:p>
          <a:p>
            <a:pPr algn="just"/>
            <a:endParaRPr lang="it-IT" sz="2000" dirty="0"/>
          </a:p>
        </p:txBody>
      </p:sp>
    </p:spTree>
    <p:extLst>
      <p:ext uri="{BB962C8B-B14F-4D97-AF65-F5344CB8AC3E}">
        <p14:creationId xmlns:p14="http://schemas.microsoft.com/office/powerpoint/2010/main" val="33673789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238516"/>
            <a:ext cx="7416824" cy="6555641"/>
          </a:xfrm>
          <a:prstGeom prst="rect">
            <a:avLst/>
          </a:prstGeom>
        </p:spPr>
        <p:txBody>
          <a:bodyPr wrap="square">
            <a:spAutoFit/>
          </a:bodyPr>
          <a:lstStyle/>
          <a:p>
            <a:pPr algn="just"/>
            <a:r>
              <a:rPr lang="it-IT" sz="2000" b="1" dirty="0">
                <a:effectLst>
                  <a:outerShdw blurRad="38100" dist="38100" dir="2700000" algn="tl">
                    <a:srgbClr val="000000">
                      <a:alpha val="43137"/>
                    </a:srgbClr>
                  </a:outerShdw>
                </a:effectLst>
              </a:rPr>
              <a:t>2</a:t>
            </a:r>
            <a:r>
              <a:rPr lang="it-IT" sz="2000" b="1" dirty="0"/>
              <a:t>.  </a:t>
            </a:r>
            <a:r>
              <a:rPr lang="it-IT" sz="2000" dirty="0"/>
              <a:t>Sulla  base  degli  elaborati  di  cui  al  comma  1  è  predisposto  il  calcolo  sommario  della  spesa,  di  cui  all’articolo  24,  che consente la quantificazione del costo complessivo delle opere o dei lavori in progetto. </a:t>
            </a:r>
          </a:p>
          <a:p>
            <a:pPr algn="just"/>
            <a:endParaRPr lang="it-IT" sz="2000" dirty="0"/>
          </a:p>
          <a:p>
            <a:pPr algn="just"/>
            <a:r>
              <a:rPr lang="it-IT" sz="2000" b="1" dirty="0"/>
              <a:t> </a:t>
            </a:r>
            <a:r>
              <a:rPr lang="it-IT" sz="2000" b="1" dirty="0">
                <a:effectLst>
                  <a:outerShdw blurRad="38100" dist="38100" dir="2700000" algn="tl">
                    <a:srgbClr val="000000">
                      <a:alpha val="43137"/>
                    </a:srgbClr>
                  </a:outerShdw>
                </a:effectLst>
              </a:rPr>
              <a:t>3</a:t>
            </a:r>
            <a:r>
              <a:rPr lang="it-IT" sz="2000" dirty="0"/>
              <a:t>.  La  stazione  appaltante,  qualora  non  ritenga  pertinente,  in  relazione  alla  dimensione,  alla  categoria  e  alla  tipologia dell’intervento,  la  predisposizione  di  uno  o  più  elaborati  grafici  tra  quelli  elencati  al  comma  1,  opera  motivatamente  le  necessarie  differenziazioni  e  riduzioni  o  integrazioni  dell’elenco  stesso,  definendo  la  composizione  specifica  degli  elaborati del progetto di fattibilità tecnica ed economica per il singolo intervento.</a:t>
            </a:r>
          </a:p>
          <a:p>
            <a:pPr algn="just"/>
            <a:endParaRPr lang="it-IT" sz="2000" dirty="0"/>
          </a:p>
          <a:p>
            <a:pPr algn="just"/>
            <a:r>
              <a:rPr lang="it-IT" sz="2000" b="1" dirty="0">
                <a:effectLst>
                  <a:outerShdw blurRad="38100" dist="38100" dir="2700000" algn="tl">
                    <a:srgbClr val="000000">
                      <a:alpha val="43137"/>
                    </a:srgbClr>
                  </a:outerShdw>
                </a:effectLst>
              </a:rPr>
              <a:t>4.  </a:t>
            </a:r>
            <a:r>
              <a:rPr lang="it-IT" sz="2000" dirty="0"/>
              <a:t>Sia  per  le  opere  ed  i  lavori  puntuali  che  per  le  opere  ed  i  lavori  a  rete,  il  progetto  di  fattibilità  tecnica  ed  economica specifica  gli  elaborati  e  le  relative  scale  da  adottare  in  sede  di  progetto  definitivo  ed  esecutivo,  ferme  restando  le  scale  minime previste al comma 1, che possono essere variate soltanto su indicazione dell’amministrazione ai sensi dell’articolo 23, comma 4 del codice. </a:t>
            </a:r>
          </a:p>
          <a:p>
            <a:pPr algn="just"/>
            <a:endParaRPr lang="it-IT" sz="2000" dirty="0"/>
          </a:p>
        </p:txBody>
      </p:sp>
    </p:spTree>
    <p:extLst>
      <p:ext uri="{BB962C8B-B14F-4D97-AF65-F5344CB8AC3E}">
        <p14:creationId xmlns:p14="http://schemas.microsoft.com/office/powerpoint/2010/main" val="6272443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700808"/>
            <a:ext cx="7344816" cy="4093428"/>
          </a:xfrm>
          <a:prstGeom prst="rect">
            <a:avLst/>
          </a:prstGeom>
        </p:spPr>
        <p:txBody>
          <a:bodyPr wrap="square">
            <a:spAutoFit/>
          </a:bodyPr>
          <a:lstStyle/>
          <a:p>
            <a:pPr algn="ctr"/>
            <a:r>
              <a:rPr lang="it-IT" sz="2000" b="1" dirty="0"/>
              <a:t>Articolo 89 Calcolo sommario della spesa, quadro economico e piano economico e finanziario di massima </a:t>
            </a:r>
          </a:p>
          <a:p>
            <a:pPr algn="just"/>
            <a:endParaRPr lang="it-IT" sz="2000" dirty="0"/>
          </a:p>
          <a:p>
            <a:pPr algn="just"/>
            <a:r>
              <a:rPr lang="it-IT" sz="2000" dirty="0"/>
              <a:t>1.  Il  calcolo  </a:t>
            </a:r>
            <a:r>
              <a:rPr lang="it-IT" sz="2000" b="1" dirty="0"/>
              <a:t>sommario  della  spesa  è  redatto  applicando  alle  quantità  caratteristiche  delle  opere  o  dei  lavori  in  progetto</a:t>
            </a:r>
            <a:r>
              <a:rPr lang="it-IT" sz="2000" dirty="0"/>
              <a:t>,  i corrispondenti  costi  parametrici  standardizzati  dei  lavori  elaborati  dall’ANAC  ai  sensi  dell’articolo  213,  comma  3,  lettera  h -  bis),  del  codice.  In  assenza  dei  costi  standardizzati,  applicando  parametri  desunti  da  interventi  similari  realizzati, ovvero redigendo  un  computo  metrico  estimativo  di  massima,  mediante  l’impiego  dei  prezzari,  di  cui  all’articolo  23,  comma  7,  del  codice. In assenza dei costi standardizzati, il calcolo è redatto applicando parametri desunti da interventi similari realizzati.</a:t>
            </a:r>
          </a:p>
        </p:txBody>
      </p:sp>
    </p:spTree>
    <p:extLst>
      <p:ext uri="{BB962C8B-B14F-4D97-AF65-F5344CB8AC3E}">
        <p14:creationId xmlns:p14="http://schemas.microsoft.com/office/powerpoint/2010/main" val="1573890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1412776"/>
            <a:ext cx="7344816" cy="4093428"/>
          </a:xfrm>
          <a:prstGeom prst="rect">
            <a:avLst/>
          </a:prstGeom>
        </p:spPr>
        <p:txBody>
          <a:bodyPr wrap="square">
            <a:spAutoFit/>
          </a:bodyPr>
          <a:lstStyle/>
          <a:p>
            <a:pPr algn="just"/>
            <a:r>
              <a:rPr lang="it-IT" sz="2000" dirty="0"/>
              <a:t>2.  Il  quadro  economico,  articolato  secondo  quanto  previsto  all’articolo  16  in  relazione  alla  specifica  tipologia  e  categoria dell’opera  o  dell’intervento  e  alle  specifiche  modalità  di  affidamento  dei  lavori  ai  sensi  del  codice,  comprende,  </a:t>
            </a:r>
            <a:r>
              <a:rPr lang="it-IT" sz="2000" b="1" dirty="0"/>
              <a:t>oltre  all’importo  per  lavori  determinato  nel  calcolo  sommario  della  spesa,  gli  oneri  della  sicurezza  non  soggetti  a  ribasso, determinati  in  base  alla  stima  sommaria  di  cui  all’articolo  9,  comma  7,  lettera  d),  e  le  somme  a  disposizione  della  stazione appaltante,   determinate   attraverso   valutazioni   effettuate   in   sede   di   accertamenti   preliminari</a:t>
            </a:r>
            <a:r>
              <a:rPr lang="it-IT" sz="2000" dirty="0"/>
              <a:t>,   nonché,   nel   caso   di concessione o affidamento a contraente generale, gli oneri di spettanza rispettivamente del concessionario o del contraente generale, nei casi previsti. </a:t>
            </a:r>
            <a:endParaRPr lang="it-IT" dirty="0"/>
          </a:p>
        </p:txBody>
      </p:sp>
    </p:spTree>
    <p:extLst>
      <p:ext uri="{BB962C8B-B14F-4D97-AF65-F5344CB8AC3E}">
        <p14:creationId xmlns:p14="http://schemas.microsoft.com/office/powerpoint/2010/main" val="36778163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99592" y="1628800"/>
            <a:ext cx="7128792" cy="2862322"/>
          </a:xfrm>
          <a:prstGeom prst="rect">
            <a:avLst/>
          </a:prstGeom>
        </p:spPr>
        <p:txBody>
          <a:bodyPr wrap="square">
            <a:spAutoFit/>
          </a:bodyPr>
          <a:lstStyle/>
          <a:p>
            <a:pPr algn="just"/>
            <a:r>
              <a:rPr lang="it-IT" sz="2000" dirty="0"/>
              <a:t>Il quadro economico indica inoltre, tra le somme a disposizione dell’amministrazione, ove previsti, gli  importi  per  le  opere  di  mitigazione  e  compensazione  ambientale,  quelli  per  il  monitoraggio  ambientale,  </a:t>
            </a:r>
            <a:r>
              <a:rPr lang="it-IT" sz="2000" b="1" dirty="0"/>
              <a:t>gli  importi  per l’esecuzione delle indagini e prove geotecniche da effettuare a livello di progetto definitivo, nonché gli importi per eventuali ulteriori  indagini  geologiche,  idrologiche,  idrauliche  e  archeologiche  da  effettuare  anch’esse  a  livello  di  progetto  definitivo, qualora  risultino  necessarie</a:t>
            </a:r>
            <a:endParaRPr lang="it-IT" dirty="0"/>
          </a:p>
        </p:txBody>
      </p:sp>
    </p:spTree>
    <p:extLst>
      <p:ext uri="{BB962C8B-B14F-4D97-AF65-F5344CB8AC3E}">
        <p14:creationId xmlns:p14="http://schemas.microsoft.com/office/powerpoint/2010/main" val="8139055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1340768"/>
            <a:ext cx="7272808" cy="4832092"/>
          </a:xfrm>
          <a:prstGeom prst="rect">
            <a:avLst/>
          </a:prstGeom>
        </p:spPr>
        <p:txBody>
          <a:bodyPr wrap="square">
            <a:spAutoFit/>
          </a:bodyPr>
          <a:lstStyle/>
          <a:p>
            <a:pPr algn="just"/>
            <a:endParaRPr lang="it-IT" sz="2000" dirty="0"/>
          </a:p>
          <a:p>
            <a:pPr algn="just"/>
            <a:endParaRPr lang="it-IT" sz="2000" dirty="0"/>
          </a:p>
          <a:p>
            <a:pPr algn="just"/>
            <a:r>
              <a:rPr lang="it-IT" sz="2400" dirty="0"/>
              <a:t>3.  </a:t>
            </a:r>
            <a:r>
              <a:rPr lang="it-IT" sz="2400" b="1" dirty="0"/>
              <a:t>In  caso  di  affidamento  dei  lavori  sulla  base  del  progetto  di  fattibilità  tecnica  ed  economica  secondo  quanto  stabilito  dal codice,  nella  </a:t>
            </a:r>
            <a:r>
              <a:rPr lang="it-IT" sz="2400" b="1" u="sng" dirty="0"/>
              <a:t>parte  del  quadro  economico  relativa  ai  lavori  deve  essere  indicato  l’importo  delle  spese  di  progettazione,  determinato ai sensi delle vigenti disposizioni in materia</a:t>
            </a:r>
            <a:r>
              <a:rPr lang="it-IT" sz="2400" dirty="0"/>
              <a:t>. </a:t>
            </a:r>
          </a:p>
          <a:p>
            <a:pPr algn="just"/>
            <a:endParaRPr lang="it-IT" sz="2400" dirty="0"/>
          </a:p>
          <a:p>
            <a:pPr algn="just"/>
            <a:endParaRPr lang="it-IT" sz="2000" dirty="0"/>
          </a:p>
          <a:p>
            <a:pPr algn="just"/>
            <a:r>
              <a:rPr lang="it-IT" sz="2000" dirty="0"/>
              <a:t> </a:t>
            </a:r>
          </a:p>
          <a:p>
            <a:pPr algn="just"/>
            <a:endParaRPr lang="it-IT" sz="2000" dirty="0"/>
          </a:p>
          <a:p>
            <a:pPr algn="just"/>
            <a:endParaRPr lang="it-IT" sz="2000" dirty="0"/>
          </a:p>
          <a:p>
            <a:pPr algn="just"/>
            <a:endParaRPr lang="it-IT" sz="2000" dirty="0"/>
          </a:p>
        </p:txBody>
      </p:sp>
    </p:spTree>
    <p:extLst>
      <p:ext uri="{BB962C8B-B14F-4D97-AF65-F5344CB8AC3E}">
        <p14:creationId xmlns:p14="http://schemas.microsoft.com/office/powerpoint/2010/main" val="21897964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16632"/>
            <a:ext cx="7344816" cy="6863417"/>
          </a:xfrm>
          <a:prstGeom prst="rect">
            <a:avLst/>
          </a:prstGeom>
        </p:spPr>
        <p:txBody>
          <a:bodyPr wrap="square">
            <a:spAutoFit/>
          </a:bodyPr>
          <a:lstStyle/>
          <a:p>
            <a:pPr algn="ctr"/>
            <a:r>
              <a:rPr lang="it-IT" sz="2000" b="1" dirty="0"/>
              <a:t>Articolo 90 Capitolato prestazionale del progetto </a:t>
            </a:r>
          </a:p>
          <a:p>
            <a:pPr algn="ctr"/>
            <a:r>
              <a:rPr lang="it-IT" sz="2000" b="1" dirty="0"/>
              <a:t>di fattibilità tecnica ed economica </a:t>
            </a:r>
            <a:endParaRPr lang="it-IT" sz="2000" dirty="0"/>
          </a:p>
          <a:p>
            <a:pPr algn="just"/>
            <a:r>
              <a:rPr lang="it-IT" sz="2000" dirty="0"/>
              <a:t> </a:t>
            </a:r>
          </a:p>
          <a:p>
            <a:pPr algn="just"/>
            <a:r>
              <a:rPr lang="it-IT" sz="2000" dirty="0"/>
              <a:t>1. Il capitolato prestazionale di fattibilità tecnica ed economica contiene: </a:t>
            </a:r>
          </a:p>
          <a:p>
            <a:pPr algn="just"/>
            <a:r>
              <a:rPr lang="it-IT" sz="2000" dirty="0"/>
              <a:t>a) l'indicazione delle necessità funzionali poste a base dell’intervento, dei requisiti e delle specifiche prestazioni che devono essere  soddisfatti  attraverso  la  realizzazione  dell’intervento,  in  modo  che  esso  risponda  alle  esigenze  della  stazione  appaltante e degli utilizzatori, nel rispetto delle risorse finanziarie stanziate; </a:t>
            </a:r>
          </a:p>
          <a:p>
            <a:pPr algn="just"/>
            <a:r>
              <a:rPr lang="it-IT" sz="2000" dirty="0"/>
              <a:t>b) la specificazione delle opere generali e delle eventuali opere specializzate comprese nell’intervento con i relativi importi, ove applicabile. </a:t>
            </a:r>
          </a:p>
          <a:p>
            <a:pPr algn="just"/>
            <a:r>
              <a:rPr lang="it-IT" sz="2000" dirty="0"/>
              <a:t>c)  una  tabella  dei  criteri  e  sub-criteri  in  cui  l’intervento  è  suddivisibile,  necessaria  per  l'applicazione  della  metodologia  di determinazione dell'offerta economicamente più vantaggiosa. </a:t>
            </a:r>
          </a:p>
          <a:p>
            <a:pPr algn="just"/>
            <a:r>
              <a:rPr lang="it-IT" sz="2000" dirty="0"/>
              <a:t>2. Nel caso in cui i lavori siano affidati sulla base del progetto di fattibilità, secondo quanto previsto dal codice, deve essere redatto il capitolato prestazionale d’appalto con i contenuti di cui all’articolo 39.  </a:t>
            </a:r>
          </a:p>
          <a:p>
            <a:pPr algn="just"/>
            <a:endParaRPr lang="it-IT" sz="2000" dirty="0"/>
          </a:p>
          <a:p>
            <a:pPr algn="just"/>
            <a:r>
              <a:rPr lang="it-IT" sz="2000" dirty="0"/>
              <a:t> </a:t>
            </a:r>
            <a:endParaRPr lang="it-IT" dirty="0"/>
          </a:p>
        </p:txBody>
      </p:sp>
    </p:spTree>
    <p:extLst>
      <p:ext uri="{BB962C8B-B14F-4D97-AF65-F5344CB8AC3E}">
        <p14:creationId xmlns:p14="http://schemas.microsoft.com/office/powerpoint/2010/main" val="21736696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548680"/>
            <a:ext cx="7560840" cy="4093428"/>
          </a:xfrm>
          <a:prstGeom prst="rect">
            <a:avLst/>
          </a:prstGeom>
        </p:spPr>
        <p:txBody>
          <a:bodyPr wrap="square">
            <a:spAutoFit/>
          </a:bodyPr>
          <a:lstStyle/>
          <a:p>
            <a:pPr algn="just"/>
            <a:endParaRPr lang="it-IT" sz="2000" dirty="0"/>
          </a:p>
          <a:p>
            <a:pPr algn="ctr"/>
            <a:r>
              <a:rPr lang="it-IT" sz="2000" b="1" cap="all" dirty="0"/>
              <a:t>Sezione III Progetto definitivo  </a:t>
            </a:r>
            <a:endParaRPr lang="it-IT" sz="2000" dirty="0"/>
          </a:p>
          <a:p>
            <a:pPr algn="just"/>
            <a:r>
              <a:rPr lang="it-IT" sz="2000" dirty="0"/>
              <a:t> </a:t>
            </a:r>
          </a:p>
          <a:p>
            <a:pPr algn="ctr"/>
            <a:r>
              <a:rPr lang="it-IT" sz="2000" b="1" dirty="0"/>
              <a:t>Articolo 91 Contenuti del progetto definitivo </a:t>
            </a:r>
          </a:p>
          <a:p>
            <a:pPr algn="just"/>
            <a:endParaRPr lang="it-IT" sz="2000" dirty="0"/>
          </a:p>
          <a:p>
            <a:pPr algn="just"/>
            <a:r>
              <a:rPr lang="it-IT" sz="2000" dirty="0"/>
              <a:t>1. Fermo  restando  quanto  previsto  dall’articolo  23,  comma  7  del  codice,  il progetto definitivo, predisposto  sulla  base  del progetto di fattibilità tecnica ed economica approvato, individua compiutamente i lavori da realizzare, nel rispetto di tutti i vincoli tecnici, giuridici ed economici esistenti, del quadro </a:t>
            </a:r>
            <a:r>
              <a:rPr lang="it-IT" sz="2000" dirty="0" err="1"/>
              <a:t>esigenziale</a:t>
            </a:r>
            <a:r>
              <a:rPr lang="it-IT" sz="2000" dirty="0"/>
              <a:t> e del DIP, degli eventuali ulteriori criteri ed indicazioni espressi dalla stazione appaltante, nonché di quanto emerso in sede di conferenza dei servizi, ove prevista.  </a:t>
            </a:r>
          </a:p>
        </p:txBody>
      </p:sp>
    </p:spTree>
    <p:extLst>
      <p:ext uri="{BB962C8B-B14F-4D97-AF65-F5344CB8AC3E}">
        <p14:creationId xmlns:p14="http://schemas.microsoft.com/office/powerpoint/2010/main" val="31445931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332656"/>
            <a:ext cx="7344816" cy="5940088"/>
          </a:xfrm>
          <a:prstGeom prst="rect">
            <a:avLst/>
          </a:prstGeom>
        </p:spPr>
        <p:txBody>
          <a:bodyPr wrap="square">
            <a:spAutoFit/>
          </a:bodyPr>
          <a:lstStyle/>
          <a:p>
            <a:pPr algn="just"/>
            <a:endParaRPr lang="it-IT" sz="2000" dirty="0"/>
          </a:p>
          <a:p>
            <a:pPr algn="just"/>
            <a:r>
              <a:rPr lang="it-IT" sz="2000" dirty="0"/>
              <a:t> </a:t>
            </a:r>
          </a:p>
          <a:p>
            <a:pPr algn="ctr"/>
            <a:r>
              <a:rPr lang="it-IT" sz="2000" b="1" dirty="0"/>
              <a:t>Articolo 92 Documenti componenti il progetto definitivo </a:t>
            </a:r>
          </a:p>
          <a:p>
            <a:pPr algn="just"/>
            <a:endParaRPr lang="it-IT" sz="2000" dirty="0"/>
          </a:p>
          <a:p>
            <a:pPr algn="just"/>
            <a:r>
              <a:rPr lang="it-IT" sz="2000" dirty="0"/>
              <a:t>1. Il progetto definitivo è elaborato in conformità alle scelte effettuate nel progetto di fattibilità tecnica ed economica, fatte salve  eventuali  modifiche  progettuali,  specificamente  motivate  dal  progettista,  e  sviluppa  gli  elaborati  grafici  e  descrittivi nonché  i  relativi  calcoli  ad  un  livello  di  definizione  tale  che  nella  successiva  progettazione  esecutiva  non  si  abbiano  significative  differenze  tecniche  e  di  costo;  inoltre  riporta  tutti  gli  elementi  necessari  ai  fini  del  rilascio  dei  necessari  titoli abilitativi, dell'accertamento di conformità urbanistica o di altro atto equivalente, ai sensi della legislazione vigente; a tal fine, al  progetto  definitivo  sono  allegati  gli  atti  della  conferenza  dei  servizi,  ove  prevista  ai  sensi  dell’articolo  27  del  codice,  e  i  relativi  provvedimenti  di  raggiunta  intesa  ai  fini  della  localizzazione  dell’intervento  e  della  conformità  urbanistica,  ai  sensi della legislazione vigente. </a:t>
            </a:r>
            <a:endParaRPr lang="it-IT" dirty="0"/>
          </a:p>
        </p:txBody>
      </p:sp>
    </p:spTree>
    <p:extLst>
      <p:ext uri="{BB962C8B-B14F-4D97-AF65-F5344CB8AC3E}">
        <p14:creationId xmlns:p14="http://schemas.microsoft.com/office/powerpoint/2010/main" val="23077094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971600" y="836712"/>
            <a:ext cx="6984776" cy="4708981"/>
          </a:xfrm>
          <a:prstGeom prst="rect">
            <a:avLst/>
          </a:prstGeom>
        </p:spPr>
        <p:txBody>
          <a:bodyPr wrap="square">
            <a:spAutoFit/>
          </a:bodyPr>
          <a:lstStyle/>
          <a:p>
            <a:pPr algn="just"/>
            <a:r>
              <a:rPr lang="it-IT" sz="2000" dirty="0"/>
              <a:t> 2.  Il  progetto  definitivo,  salva  diversa  motivata  determinazione  dell’amministrazione  ai  sensi  dell’articolo  23,  comma  4  del codice,  in  relazione  alle  dimensioni,  alla  tipologia  e  alla  categoria  dell’intervento,  comprende  i  seguenti  elaborati,  ove  pertinenti: </a:t>
            </a:r>
          </a:p>
          <a:p>
            <a:pPr algn="just"/>
            <a:endParaRPr lang="it-IT" sz="2000" dirty="0"/>
          </a:p>
          <a:p>
            <a:pPr algn="just"/>
            <a:r>
              <a:rPr lang="it-IT" sz="2000" dirty="0"/>
              <a:t>a) relazione generale, di cui all’articolo 28; </a:t>
            </a:r>
          </a:p>
          <a:p>
            <a:pPr algn="just"/>
            <a:endParaRPr lang="it-IT" sz="2000" dirty="0"/>
          </a:p>
          <a:p>
            <a:pPr algn="just"/>
            <a:r>
              <a:rPr lang="it-IT" sz="2000" dirty="0"/>
              <a:t>b) relazioni tecniche e relazioni specialistiche, secondo quanto specificato all’articolo 29; </a:t>
            </a:r>
          </a:p>
          <a:p>
            <a:pPr algn="just"/>
            <a:endParaRPr lang="it-IT" sz="2000" dirty="0"/>
          </a:p>
          <a:p>
            <a:pPr algn="just"/>
            <a:r>
              <a:rPr lang="it-IT" sz="2000" dirty="0"/>
              <a:t>c) rilievi </a:t>
            </a:r>
            <a:r>
              <a:rPr lang="it-IT" sz="2000" dirty="0" err="1"/>
              <a:t>planoaltimetrici</a:t>
            </a:r>
            <a:r>
              <a:rPr lang="it-IT" sz="2000" dirty="0"/>
              <a:t>; </a:t>
            </a:r>
          </a:p>
          <a:p>
            <a:pPr algn="just"/>
            <a:endParaRPr lang="it-IT" sz="2000" dirty="0"/>
          </a:p>
          <a:p>
            <a:pPr algn="just"/>
            <a:r>
              <a:rPr lang="it-IT" sz="2000" dirty="0"/>
              <a:t>d) studio di inserimento urbanistico, ove pertinente; </a:t>
            </a:r>
          </a:p>
          <a:p>
            <a:pPr algn="just"/>
            <a:r>
              <a:rPr lang="it-IT" sz="2000" dirty="0"/>
              <a:t> </a:t>
            </a:r>
            <a:endParaRPr lang="it-IT" dirty="0"/>
          </a:p>
        </p:txBody>
      </p:sp>
    </p:spTree>
    <p:extLst>
      <p:ext uri="{BB962C8B-B14F-4D97-AF65-F5344CB8AC3E}">
        <p14:creationId xmlns:p14="http://schemas.microsoft.com/office/powerpoint/2010/main" val="40549371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910055" y="1124744"/>
            <a:ext cx="7056784" cy="4401205"/>
          </a:xfrm>
          <a:prstGeom prst="rect">
            <a:avLst/>
          </a:prstGeom>
        </p:spPr>
        <p:txBody>
          <a:bodyPr wrap="square">
            <a:spAutoFit/>
          </a:bodyPr>
          <a:lstStyle/>
          <a:p>
            <a:pPr algn="just"/>
            <a:r>
              <a:rPr lang="it-IT" sz="2000" dirty="0"/>
              <a:t>e) elaborati grafici, di cui all’articolo 31; nel caso di interventi sull’esistente, rilievo completo e dettagliato dell’ opera su cui viene eseguito l’intervento, corredato da specifica relazione tecnica sullo stato di consistenza e di conservazione dell’opera stessa, che, sulla base degli elementi conoscitivi acquisiti in fase di progetto di fattibilità tecnica ed economica e della relativa diagnostica,  definisca  in  modo  compiuto:  le  caratteristiche,  i  materiali,  le  tecniche  e  le  tecnologie  costruttive  dell’  opera esistente,  evidenziando  anche  eventuali  problematiche  pregresse  connesse  alla  sua  storia  evolutiva,  nonché  il  tipo  e  il metodo  d’intervento  prescelto,  e  che  riporti  in  allegato  le  relative  indagini  e  prove  di  caratterizzazione  meccanica  dei materiali effettuate; </a:t>
            </a:r>
          </a:p>
          <a:p>
            <a:pPr algn="just"/>
            <a:r>
              <a:rPr lang="it-IT" sz="2000" dirty="0"/>
              <a:t> </a:t>
            </a:r>
            <a:endParaRPr lang="it-IT" dirty="0"/>
          </a:p>
        </p:txBody>
      </p:sp>
    </p:spTree>
    <p:extLst>
      <p:ext uri="{BB962C8B-B14F-4D97-AF65-F5344CB8AC3E}">
        <p14:creationId xmlns:p14="http://schemas.microsoft.com/office/powerpoint/2010/main" val="16909686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188640"/>
            <a:ext cx="7416824" cy="6247864"/>
          </a:xfrm>
          <a:prstGeom prst="rect">
            <a:avLst/>
          </a:prstGeom>
        </p:spPr>
        <p:txBody>
          <a:bodyPr wrap="square">
            <a:spAutoFit/>
          </a:bodyPr>
          <a:lstStyle/>
          <a:p>
            <a:pPr algn="just"/>
            <a:r>
              <a:rPr lang="it-IT" sz="2000" dirty="0" err="1"/>
              <a:t>f</a:t>
            </a:r>
            <a:r>
              <a:rPr lang="it-IT" sz="2000" dirty="0"/>
              <a:t>)  studio  definitivo  ambientale,  di  cui  all’articolo  30,  oppure  copia  dello  studio  di  impatto  ambientale  di  cui  all’articolo  12 comma 3, secondo quanto precisato rispettivamente all’articolo 30 e all’articolo 22; </a:t>
            </a:r>
          </a:p>
          <a:p>
            <a:pPr algn="just"/>
            <a:endParaRPr lang="it-IT" sz="2000" dirty="0"/>
          </a:p>
          <a:p>
            <a:pPr algn="just"/>
            <a:r>
              <a:rPr lang="it-IT" sz="2000" dirty="0"/>
              <a:t>g) nei casi previsti dalla legislazione vigente, piano di utilizzo delle terre e rocce da scavo; </a:t>
            </a:r>
          </a:p>
          <a:p>
            <a:pPr algn="just"/>
            <a:endParaRPr lang="it-IT" sz="2000" dirty="0"/>
          </a:p>
          <a:p>
            <a:pPr algn="just"/>
            <a:r>
              <a:rPr lang="it-IT" sz="2000" dirty="0"/>
              <a:t>h) calcoli delle strutture e degli impianti secondo quanto specificato all’articolo 32; </a:t>
            </a:r>
          </a:p>
          <a:p>
            <a:pPr algn="just"/>
            <a:endParaRPr lang="it-IT" sz="2000" dirty="0"/>
          </a:p>
          <a:p>
            <a:pPr algn="just"/>
            <a:r>
              <a:rPr lang="it-IT" sz="2000" dirty="0"/>
              <a:t>i) disciplinare descrittivo e prestazionale degli elementi tecnici, di cui all’articolo 33; </a:t>
            </a:r>
          </a:p>
          <a:p>
            <a:pPr algn="just"/>
            <a:endParaRPr lang="it-IT" sz="2000" dirty="0"/>
          </a:p>
          <a:p>
            <a:pPr marL="457200" indent="-457200" algn="just">
              <a:buAutoNum type="alphaLcParenR" startAt="12"/>
            </a:pPr>
            <a:r>
              <a:rPr lang="it-IT" sz="2000" dirty="0"/>
              <a:t>censimento  e  progetto  di  risoluzione  delle  interferenze,  ai  sensi  dell’articolo  27  del  codice;  </a:t>
            </a:r>
          </a:p>
          <a:p>
            <a:pPr marL="457200" indent="-457200" algn="just">
              <a:buAutoNum type="alphaLcParenR" startAt="12"/>
            </a:pPr>
            <a:r>
              <a:rPr lang="it-IT" sz="2000" dirty="0"/>
              <a:t>piano  particellare  di esproprio, di cui all’articolo 34, ove previsto; </a:t>
            </a:r>
          </a:p>
          <a:p>
            <a:pPr marL="457200" indent="-457200" algn="just">
              <a:buAutoNum type="alphaLcParenR" startAt="12"/>
            </a:pPr>
            <a:r>
              <a:rPr lang="it-IT" sz="2000" dirty="0"/>
              <a:t>elenco dei prezzi unitari ed eventuali analisi, di cui all’articolo 35, comma 2; </a:t>
            </a:r>
          </a:p>
        </p:txBody>
      </p:sp>
    </p:spTree>
    <p:extLst>
      <p:ext uri="{BB962C8B-B14F-4D97-AF65-F5344CB8AC3E}">
        <p14:creationId xmlns:p14="http://schemas.microsoft.com/office/powerpoint/2010/main" val="2096563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83973" y="-19364"/>
            <a:ext cx="7376053" cy="6801862"/>
          </a:xfrm>
          <a:prstGeom prst="rect">
            <a:avLst/>
          </a:prstGeom>
        </p:spPr>
        <p:txBody>
          <a:bodyPr wrap="square">
            <a:spAutoFit/>
          </a:bodyPr>
          <a:lstStyle/>
          <a:p>
            <a:pPr algn="just"/>
            <a:r>
              <a:rPr lang="it-IT" sz="2000" dirty="0"/>
              <a:t>o) computo metrico estimativo, di cui all’articolo 34; </a:t>
            </a:r>
          </a:p>
          <a:p>
            <a:pPr algn="just"/>
            <a:endParaRPr lang="it-IT" sz="2000" dirty="0"/>
          </a:p>
          <a:p>
            <a:pPr algn="just"/>
            <a:r>
              <a:rPr lang="it-IT" sz="2000" dirty="0"/>
              <a:t>p) piano di sicurezza e coordinamento ai sensi dell’articolo 100 del decreto legislativo 9 aprile 2008, n. 81, finalizzato alla tutela della salute e sicurezza dei lavoratori nei cantieri, con i contenuti previsti dell’allegato XV del medesimo decreto legislativo;</a:t>
            </a:r>
          </a:p>
          <a:p>
            <a:pPr algn="just"/>
            <a:endParaRPr lang="it-IT" sz="2000" dirty="0"/>
          </a:p>
          <a:p>
            <a:pPr algn="just"/>
            <a:r>
              <a:rPr lang="it-IT" sz="2000" dirty="0"/>
              <a:t>q) elaborato progettuale della sicurezza, qualora non sia prevista la redazione del piano di sicurezza e coordinamento con i contenuti minimi di cui al comma 3; </a:t>
            </a:r>
          </a:p>
          <a:p>
            <a:pPr algn="just"/>
            <a:endParaRPr lang="it-IT" dirty="0"/>
          </a:p>
          <a:p>
            <a:pPr algn="just"/>
            <a:r>
              <a:rPr lang="it-IT" sz="2000" dirty="0"/>
              <a:t>r) quadro economico, di cui all’articolo 34, con l’indicazione dei costi della sicurezza, desunti sulla base del documento di cui alla lettera n), e dei costi delle opere di mitigazione e compensazione ambientale nei relativi limiti di spesa, ove stabiliti; </a:t>
            </a:r>
          </a:p>
          <a:p>
            <a:pPr algn="just"/>
            <a:endParaRPr lang="it-IT" sz="2000" dirty="0"/>
          </a:p>
          <a:p>
            <a:pPr algn="just"/>
            <a:r>
              <a:rPr lang="it-IT" sz="2000" dirty="0"/>
              <a:t>s) cronoprogramma, aggiornato rispetto al livello del progetto di fattibilità tecnica ed economica, che rappresenti mediante diagramma  lineare  le  attività  esecuzione  dei  lavori,  e,  per  ciascuna  di  tali  attività,  i  tempi  previsti  per  il  relativo  lo  svolgimento; </a:t>
            </a:r>
          </a:p>
          <a:p>
            <a:pPr algn="just"/>
            <a:endParaRPr lang="it-IT" dirty="0"/>
          </a:p>
        </p:txBody>
      </p:sp>
    </p:spTree>
    <p:extLst>
      <p:ext uri="{BB962C8B-B14F-4D97-AF65-F5344CB8AC3E}">
        <p14:creationId xmlns:p14="http://schemas.microsoft.com/office/powerpoint/2010/main" val="6844450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971600" y="332656"/>
            <a:ext cx="7200800" cy="5293757"/>
          </a:xfrm>
          <a:prstGeom prst="rect">
            <a:avLst/>
          </a:prstGeom>
        </p:spPr>
        <p:txBody>
          <a:bodyPr wrap="square">
            <a:spAutoFit/>
          </a:bodyPr>
          <a:lstStyle/>
          <a:p>
            <a:pPr algn="just"/>
            <a:r>
              <a:rPr lang="it-IT" sz="2000" dirty="0"/>
              <a:t>t) piano economico e finanziario, ove pertinente, a completamento di quanto indicato all’articolo 23; </a:t>
            </a:r>
          </a:p>
          <a:p>
            <a:pPr algn="just"/>
            <a:endParaRPr lang="it-IT" sz="2000" dirty="0"/>
          </a:p>
          <a:p>
            <a:pPr algn="just"/>
            <a:r>
              <a:rPr lang="it-IT" sz="2000" dirty="0"/>
              <a:t>u) elenco  aggiornato  delle  autorizzazioni,  concessioni,  licenze,  pareri,  intese,  nulla  osta  e  atti  di  assenso  comunque denominati, necessari alla realizzazione ed esercizio dell’intervento.</a:t>
            </a:r>
          </a:p>
          <a:p>
            <a:pPr algn="just"/>
            <a:endParaRPr lang="it-IT" dirty="0"/>
          </a:p>
          <a:p>
            <a:pPr algn="just"/>
            <a:r>
              <a:rPr lang="it-IT" sz="2000" dirty="0"/>
              <a:t>3. L’elaborato di cui al comma 2, lettera q), sviluppato con i necessari approfondimenti connessi al livello progettuale, è finalizzato all’analisi delle interferenze potenziali e contiene almeno: </a:t>
            </a:r>
          </a:p>
          <a:p>
            <a:pPr algn="just"/>
            <a:r>
              <a:rPr lang="it-IT" sz="2000" dirty="0"/>
              <a:t>a) l’identificazione e la descrizione dell’opera, esplicitata con la localizzazione del cantiere e la descrizione del contesto in cui è prevista l’area di cantiere;</a:t>
            </a:r>
          </a:p>
          <a:p>
            <a:pPr algn="just"/>
            <a:r>
              <a:rPr lang="it-IT" sz="2000" dirty="0"/>
              <a:t>b) una relazione sintetica concernente l’individuazione e l’analisi del contesto ambientale con l’individuazione delle potenziali interferenze incidenti sull’attività dell’operatore economico;</a:t>
            </a:r>
          </a:p>
        </p:txBody>
      </p:sp>
    </p:spTree>
    <p:extLst>
      <p:ext uri="{BB962C8B-B14F-4D97-AF65-F5344CB8AC3E}">
        <p14:creationId xmlns:p14="http://schemas.microsoft.com/office/powerpoint/2010/main" val="2710701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620688"/>
            <a:ext cx="7128792" cy="3785652"/>
          </a:xfrm>
          <a:prstGeom prst="rect">
            <a:avLst/>
          </a:prstGeom>
        </p:spPr>
        <p:txBody>
          <a:bodyPr wrap="square">
            <a:spAutoFit/>
          </a:bodyPr>
          <a:lstStyle/>
          <a:p>
            <a:pPr algn="just"/>
            <a:r>
              <a:rPr lang="it-IT" sz="2400" dirty="0"/>
              <a:t>c) le procedure e le misure preventive e protettive, da attuarsi da parte dell’operatore economico in riferimento all’area di cantiere, all’organizzazione del cantiere e alle lavorazioni;</a:t>
            </a:r>
          </a:p>
          <a:p>
            <a:pPr algn="just"/>
            <a:endParaRPr lang="it-IT" sz="2400" dirty="0"/>
          </a:p>
          <a:p>
            <a:pPr algn="just"/>
            <a:r>
              <a:rPr lang="it-IT" sz="2400" dirty="0"/>
              <a:t>d) il calcolo dei costi della sicurezza, per la risoluzione delle interferenze determinata in relazione all’opera da realizzare, sulla base degli elementi di cui alle lettere da a) a c), secondo le modalità di calcolo di cui all’articolo 100.</a:t>
            </a:r>
          </a:p>
        </p:txBody>
      </p:sp>
    </p:spTree>
    <p:extLst>
      <p:ext uri="{BB962C8B-B14F-4D97-AF65-F5344CB8AC3E}">
        <p14:creationId xmlns:p14="http://schemas.microsoft.com/office/powerpoint/2010/main" val="26696073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692696"/>
            <a:ext cx="7416824" cy="5324535"/>
          </a:xfrm>
          <a:prstGeom prst="rect">
            <a:avLst/>
          </a:prstGeom>
        </p:spPr>
        <p:txBody>
          <a:bodyPr wrap="square">
            <a:spAutoFit/>
          </a:bodyPr>
          <a:lstStyle/>
          <a:p>
            <a:pPr algn="just"/>
            <a:r>
              <a:rPr lang="it-IT" sz="2000" dirty="0"/>
              <a:t>4. Per le opere non soggette a valutazione d’impatto ambientale e per le quali risulti necessaria la redazione del progetto di monitoraggio ambientale,  </a:t>
            </a:r>
            <a:r>
              <a:rPr lang="it-IT" dirty="0"/>
              <a:t>il progetto definitivo contiene un documento che:</a:t>
            </a:r>
          </a:p>
          <a:p>
            <a:pPr algn="just"/>
            <a:endParaRPr lang="it-IT" sz="2000" dirty="0"/>
          </a:p>
          <a:p>
            <a:pPr algn="just"/>
            <a:r>
              <a:rPr lang="it-IT" sz="2000" dirty="0"/>
              <a:t>      a)  illustra  i  contenuti,  i  criteri,  le  metodologie,  l'organizzazione  e  le  risorse  che  saranno  impiegate  per  attuare  il  piano  di monitoraggio  ambientale  (PMA),  definito  come  l'insieme  dei  controlli  da  effettuare  attraverso  la  rilevazione  e  misurazione  nel  tempo  di  determinati  parametri  biologici,  chimici  e  fisici  presi  a  riferimento  per  le  diverse  componenti  ambientali soggette ad un impatto significativo nelle fasi di realizzazione ed esercizio delle opere; </a:t>
            </a:r>
          </a:p>
          <a:p>
            <a:pPr algn="just"/>
            <a:endParaRPr lang="it-IT" sz="2000" dirty="0"/>
          </a:p>
          <a:p>
            <a:pPr algn="just"/>
            <a:r>
              <a:rPr lang="it-IT" sz="2000" dirty="0"/>
              <a:t>      b) si </a:t>
            </a:r>
            <a:r>
              <a:rPr lang="it-IT" sz="2000" dirty="0" err="1"/>
              <a:t>auniforma</a:t>
            </a:r>
            <a:r>
              <a:rPr lang="it-IT" sz="2000" dirty="0"/>
              <a:t> alle disposizioni dettate in materia dal Ministro dell'ambiente e della tutela del territorio; </a:t>
            </a:r>
          </a:p>
          <a:p>
            <a:pPr algn="just"/>
            <a:endParaRPr lang="it-IT" sz="2000" dirty="0"/>
          </a:p>
          <a:p>
            <a:pPr algn="just"/>
            <a:r>
              <a:rPr lang="it-IT" sz="2000" dirty="0"/>
              <a:t>      c) contiene la programmazione delle seguenti attività: </a:t>
            </a:r>
            <a:endParaRPr lang="it-IT" dirty="0"/>
          </a:p>
        </p:txBody>
      </p:sp>
    </p:spTree>
    <p:extLst>
      <p:ext uri="{BB962C8B-B14F-4D97-AF65-F5344CB8AC3E}">
        <p14:creationId xmlns:p14="http://schemas.microsoft.com/office/powerpoint/2010/main" val="27512021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404664"/>
            <a:ext cx="7632848" cy="6555641"/>
          </a:xfrm>
          <a:prstGeom prst="rect">
            <a:avLst/>
          </a:prstGeom>
        </p:spPr>
        <p:txBody>
          <a:bodyPr wrap="square">
            <a:spAutoFit/>
          </a:bodyPr>
          <a:lstStyle/>
          <a:p>
            <a:pPr algn="just"/>
            <a:r>
              <a:rPr lang="it-IT" sz="2000" dirty="0"/>
              <a:t>	1) identificazione delle azioni di progetto che generano impatti 	ambientali significativi sulle singole componenti ambientali, 	per 	ciascuna fase (ante </a:t>
            </a:r>
            <a:r>
              <a:rPr lang="it-IT" sz="2000" dirty="0" err="1"/>
              <a:t>operam</a:t>
            </a:r>
            <a:r>
              <a:rPr lang="it-IT" sz="2000" dirty="0"/>
              <a:t>, in corso d’opera, post 	</a:t>
            </a:r>
            <a:r>
              <a:rPr lang="it-IT" sz="2000" dirty="0" err="1"/>
              <a:t>operam</a:t>
            </a:r>
            <a:r>
              <a:rPr lang="it-IT" sz="2000" dirty="0"/>
              <a:t>); </a:t>
            </a:r>
          </a:p>
          <a:p>
            <a:pPr algn="just"/>
            <a:endParaRPr lang="it-IT" sz="2000" dirty="0"/>
          </a:p>
          <a:p>
            <a:pPr algn="just"/>
            <a:r>
              <a:rPr lang="it-IT" sz="2000" dirty="0"/>
              <a:t>	2) identificazione delle componenti ambientali da monitorare; </a:t>
            </a:r>
          </a:p>
          <a:p>
            <a:pPr algn="just"/>
            <a:endParaRPr lang="it-IT" sz="2000" dirty="0"/>
          </a:p>
          <a:p>
            <a:pPr algn="just"/>
            <a:r>
              <a:rPr lang="it-IT" sz="2000" dirty="0"/>
              <a:t>	3)  localizzazione  delle  aree  nell’ambito  delle  quali  	programmare  le  attività  di  monitoraggio  e,  nell’ambito  di  	queste,  delle stazioni/punti di monitoraggio in corrispondenza 	dei quali effettuare rilevazioni e misurazioni; </a:t>
            </a:r>
          </a:p>
          <a:p>
            <a:pPr algn="just"/>
            <a:endParaRPr lang="it-IT" sz="2000" dirty="0"/>
          </a:p>
          <a:p>
            <a:pPr algn="just"/>
            <a:r>
              <a:rPr lang="it-IT" sz="2000" dirty="0"/>
              <a:t>	4) selezione dei parametri analitici descrittori dello stato quali-	quantitativo della componente ambientale, attraverso i quali 	controllare l’evoluzione nello spazio e nel tempo delle sue 	caratteristiche; </a:t>
            </a:r>
          </a:p>
          <a:p>
            <a:pPr algn="just"/>
            <a:endParaRPr lang="it-IT" sz="2000" dirty="0"/>
          </a:p>
          <a:p>
            <a:pPr algn="just"/>
            <a:r>
              <a:rPr lang="it-IT" sz="2000" dirty="0"/>
              <a:t>	5) scelta delle tecniche di campionamento, misura ed analisi e 	della relativa strumentazione; </a:t>
            </a:r>
          </a:p>
          <a:p>
            <a:pPr algn="just"/>
            <a:endParaRPr lang="it-IT" sz="2000" dirty="0"/>
          </a:p>
          <a:p>
            <a:pPr algn="just"/>
            <a:endParaRPr lang="it-IT" sz="2000" dirty="0"/>
          </a:p>
        </p:txBody>
      </p:sp>
    </p:spTree>
    <p:extLst>
      <p:ext uri="{BB962C8B-B14F-4D97-AF65-F5344CB8AC3E}">
        <p14:creationId xmlns:p14="http://schemas.microsoft.com/office/powerpoint/2010/main" val="32871694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404664"/>
            <a:ext cx="7560840" cy="5632311"/>
          </a:xfrm>
          <a:prstGeom prst="rect">
            <a:avLst/>
          </a:prstGeom>
        </p:spPr>
        <p:txBody>
          <a:bodyPr wrap="square">
            <a:spAutoFit/>
          </a:bodyPr>
          <a:lstStyle/>
          <a:p>
            <a:pPr algn="just"/>
            <a:r>
              <a:rPr lang="it-IT" sz="2000" dirty="0"/>
              <a:t>	6)  scelta  della  frequenza  dei  campionamenti  e  della  	durata  	complessiva  dei  monitoraggi  nelle  diverse  fasi  	(ante  </a:t>
            </a:r>
            <a:r>
              <a:rPr lang="it-IT" sz="2000" dirty="0" err="1"/>
              <a:t>operam</a:t>
            </a:r>
            <a:r>
              <a:rPr lang="it-IT" sz="2000" dirty="0"/>
              <a:t>,  in corso d’opera, post </a:t>
            </a:r>
            <a:r>
              <a:rPr lang="it-IT" sz="2000" dirty="0" err="1"/>
              <a:t>operam</a:t>
            </a:r>
            <a:r>
              <a:rPr lang="it-IT" sz="2000" dirty="0"/>
              <a:t>); </a:t>
            </a:r>
          </a:p>
          <a:p>
            <a:pPr algn="just"/>
            <a:endParaRPr lang="it-IT" sz="2000" dirty="0"/>
          </a:p>
          <a:p>
            <a:pPr algn="just"/>
            <a:r>
              <a:rPr lang="it-IT" sz="2000" dirty="0"/>
              <a:t> 	7) individuazione delle metodologie di controllo di qualità, 	validazione, analisi ed elaborazione dei dati del monitoraggio; </a:t>
            </a:r>
          </a:p>
          <a:p>
            <a:pPr algn="just"/>
            <a:endParaRPr lang="it-IT" sz="2000" dirty="0"/>
          </a:p>
          <a:p>
            <a:pPr algn="just"/>
            <a:r>
              <a:rPr lang="it-IT" sz="2000" dirty="0"/>
              <a:t> 	8)  definizione  delle  modalità  di  restituzione  dei  dati  	funzionali  a  documentare  le  modalità  di  attuazione  e  gli  	esiti  	del monitoraggio alle autorità preposte ad eventuali 	controlli e per l’informazione al pubblico. </a:t>
            </a:r>
          </a:p>
          <a:p>
            <a:pPr algn="just"/>
            <a:endParaRPr lang="it-IT" sz="2000" dirty="0"/>
          </a:p>
          <a:p>
            <a:pPr algn="just"/>
            <a:r>
              <a:rPr lang="it-IT" sz="2000" dirty="0"/>
              <a:t> 5.  Per  le  opere  soggette  a  valutazione  d’impatto  ambientale,  il  progetto  di  monitoraggio  ambientale  (PMA),  ai  sensi  della normativa  in  materia,  è  redatto  nell’ambito  dello  studio  di  impatto  ambientale.  Al  progetto  definitivo  è allegata copia di tale documento. </a:t>
            </a:r>
          </a:p>
          <a:p>
            <a:pPr algn="just"/>
            <a:endParaRPr lang="it-IT" sz="2000" dirty="0"/>
          </a:p>
          <a:p>
            <a:pPr algn="just"/>
            <a:endParaRPr lang="it-IT" sz="2000" dirty="0"/>
          </a:p>
        </p:txBody>
      </p:sp>
    </p:spTree>
    <p:extLst>
      <p:ext uri="{BB962C8B-B14F-4D97-AF65-F5344CB8AC3E}">
        <p14:creationId xmlns:p14="http://schemas.microsoft.com/office/powerpoint/2010/main" val="16295465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620688"/>
            <a:ext cx="7416824" cy="5016758"/>
          </a:xfrm>
          <a:prstGeom prst="rect">
            <a:avLst/>
          </a:prstGeom>
        </p:spPr>
        <p:txBody>
          <a:bodyPr wrap="square">
            <a:spAutoFit/>
          </a:bodyPr>
          <a:lstStyle/>
          <a:p>
            <a:pPr algn="just"/>
            <a:r>
              <a:rPr lang="it-IT" sz="2000" dirty="0"/>
              <a:t>6. Nei casi di affidamento dei lavori sulla base del progetto definitivo, secondo quanto stabilito dal codice, ferma restando la necessità  della  previa  acquisizione  della  positiva  valutazione  di  impatto  ambientale  se  richiesta,  il  progetto  è  corredato  dai  seguenti elaborati: </a:t>
            </a:r>
          </a:p>
          <a:p>
            <a:pPr algn="just"/>
            <a:endParaRPr lang="it-IT" sz="2000" dirty="0"/>
          </a:p>
          <a:p>
            <a:pPr algn="just"/>
            <a:r>
              <a:rPr lang="it-IT" sz="2000" dirty="0"/>
              <a:t>      a) schema di contratto e capitolato speciale d’appalto, in sostituzione del disciplinare di cui al comma 2, lettera i) , redatti con le  modalità  indicate  all’articolo  49;  lo  schema  di  contratto prevede,  tra  l’altro,  che  il  concorrente  debba  indicare,  al momento dell’offerta, i tempi della progettazione esecutiva e le modalità con le quali viene assicurato il controllo, da parte dell’amministrazione, del rispetto delle indicazioni del progetto definitivo; </a:t>
            </a:r>
          </a:p>
          <a:p>
            <a:pPr algn="just"/>
            <a:endParaRPr lang="it-IT" sz="2000" dirty="0"/>
          </a:p>
          <a:p>
            <a:pPr algn="just"/>
            <a:r>
              <a:rPr lang="it-IT" sz="2000" dirty="0"/>
              <a:t>     </a:t>
            </a:r>
          </a:p>
        </p:txBody>
      </p:sp>
    </p:spTree>
    <p:extLst>
      <p:ext uri="{BB962C8B-B14F-4D97-AF65-F5344CB8AC3E}">
        <p14:creationId xmlns:p14="http://schemas.microsoft.com/office/powerpoint/2010/main" val="36454857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1043608" y="764704"/>
            <a:ext cx="7056784" cy="5016758"/>
          </a:xfrm>
          <a:prstGeom prst="rect">
            <a:avLst/>
          </a:prstGeom>
        </p:spPr>
        <p:txBody>
          <a:bodyPr wrap="square">
            <a:spAutoFit/>
          </a:bodyPr>
          <a:lstStyle/>
          <a:p>
            <a:pPr algn="just"/>
            <a:endParaRPr lang="it-IT" sz="2000" dirty="0"/>
          </a:p>
          <a:p>
            <a:pPr algn="just"/>
            <a:r>
              <a:rPr lang="it-IT" sz="2000" dirty="0"/>
              <a:t>     b) piano di manutenzione di cui all’articolo 42; </a:t>
            </a:r>
          </a:p>
          <a:p>
            <a:pPr algn="just"/>
            <a:endParaRPr lang="it-IT" sz="2000" dirty="0"/>
          </a:p>
          <a:p>
            <a:pPr algn="just"/>
            <a:r>
              <a:rPr lang="it-IT" sz="2000" dirty="0"/>
              <a:t>     c) piano di sicurezza e di coordinamento di cui all’articolo 33, redatto ai sensi dell’articolo 100 del decreto legislativo 9 aprile 2008,  n.  81  e  successive  modifiche  e  integrazioni,  sulla  base  del  quale  determinare  il  costo  della  sicurezza,  nel  rispetto dell’allegato XV del decreto legislativo 9 aprile 2008, n. 81 e successive modifiche e integrazioni;</a:t>
            </a:r>
          </a:p>
          <a:p>
            <a:pPr algn="just"/>
            <a:endParaRPr lang="it-IT" sz="2000" dirty="0"/>
          </a:p>
          <a:p>
            <a:pPr algn="just"/>
            <a:r>
              <a:rPr lang="it-IT" sz="2000" dirty="0"/>
              <a:t>    d)  dettagli  costruttivi  in  scala  opportuna  in  relazione  al  tipo  di  opera,  indicativamente  1:50/1:20,  relativi  agli  elementi  del </a:t>
            </a:r>
          </a:p>
          <a:p>
            <a:pPr algn="just"/>
            <a:r>
              <a:rPr lang="it-IT" sz="2000" dirty="0"/>
              <a:t>progetto  architettonico  e,  ove  occorrente,  di  quello  strutturale  rilevanti  ai  fini  della  chiara  definizione  formale  e  tecnico-  </a:t>
            </a:r>
          </a:p>
          <a:p>
            <a:pPr algn="just"/>
            <a:r>
              <a:rPr lang="it-IT" sz="2000" dirty="0"/>
              <a:t>costruttiva dell’intervento; </a:t>
            </a:r>
          </a:p>
          <a:p>
            <a:pPr algn="just"/>
            <a:endParaRPr lang="it-IT" sz="2000" dirty="0"/>
          </a:p>
        </p:txBody>
      </p:sp>
    </p:spTree>
    <p:extLst>
      <p:ext uri="{BB962C8B-B14F-4D97-AF65-F5344CB8AC3E}">
        <p14:creationId xmlns:p14="http://schemas.microsoft.com/office/powerpoint/2010/main" val="29910729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1043608" y="612844"/>
            <a:ext cx="7056784" cy="5016758"/>
          </a:xfrm>
          <a:prstGeom prst="rect">
            <a:avLst/>
          </a:prstGeom>
        </p:spPr>
        <p:txBody>
          <a:bodyPr wrap="square">
            <a:spAutoFit/>
          </a:bodyPr>
          <a:lstStyle/>
          <a:p>
            <a:pPr algn="just"/>
            <a:endParaRPr lang="it-IT" sz="2000" dirty="0"/>
          </a:p>
          <a:p>
            <a:pPr algn="just"/>
            <a:r>
              <a:rPr lang="it-IT" sz="2000" dirty="0"/>
              <a:t>    e) cronoprogramma con i contenuti di cui all’articolo 45. </a:t>
            </a:r>
          </a:p>
          <a:p>
            <a:pPr algn="just"/>
            <a:r>
              <a:rPr lang="it-IT" sz="2000" dirty="0"/>
              <a:t> </a:t>
            </a:r>
          </a:p>
          <a:p>
            <a:pPr algn="just"/>
            <a:r>
              <a:rPr lang="it-IT" sz="2000" dirty="0"/>
              <a:t>     f)  computo  metrico  estimativo,  secondo  quanto  disposto  dall’articolo  35,  in  attuazione  dell’articolo  32,  comma  14-bis,  del </a:t>
            </a:r>
          </a:p>
          <a:p>
            <a:pPr algn="just"/>
            <a:r>
              <a:rPr lang="it-IT" sz="2000" dirty="0"/>
              <a:t>codice. </a:t>
            </a:r>
          </a:p>
          <a:p>
            <a:pPr algn="just"/>
            <a:r>
              <a:rPr lang="it-IT" sz="2000" dirty="0"/>
              <a:t> </a:t>
            </a:r>
          </a:p>
          <a:p>
            <a:pPr algn="just"/>
            <a:r>
              <a:rPr lang="it-IT" sz="2000" dirty="0"/>
              <a:t>7. Qualora, previa motivata determinazione della stazione appaltante, non sia stato redatto il progetto di fattibilità tecnica ed </a:t>
            </a:r>
          </a:p>
          <a:p>
            <a:pPr algn="just"/>
            <a:r>
              <a:rPr lang="it-IT" sz="2000" dirty="0"/>
              <a:t>economica, la relazione generale del progetto definitivo, di cui all’articolo 28, è integrata, ai sensi dell’articolo 23, comma 4, </a:t>
            </a:r>
          </a:p>
          <a:p>
            <a:pPr algn="just"/>
            <a:r>
              <a:rPr lang="it-IT" sz="2000" dirty="0"/>
              <a:t>del codice, di tutti gli elementi rilevanti previsti per i livelli omessi in relazione alla specificità dell’intervento.  </a:t>
            </a:r>
          </a:p>
          <a:p>
            <a:pPr algn="just"/>
            <a:r>
              <a:rPr lang="it-IT" sz="2000" dirty="0"/>
              <a:t> </a:t>
            </a:r>
          </a:p>
          <a:p>
            <a:pPr algn="just"/>
            <a:endParaRPr lang="it-IT" sz="2000" dirty="0"/>
          </a:p>
        </p:txBody>
      </p:sp>
    </p:spTree>
    <p:extLst>
      <p:ext uri="{BB962C8B-B14F-4D97-AF65-F5344CB8AC3E}">
        <p14:creationId xmlns:p14="http://schemas.microsoft.com/office/powerpoint/2010/main" val="34525560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176981"/>
            <a:ext cx="7514801" cy="6247864"/>
          </a:xfrm>
          <a:prstGeom prst="rect">
            <a:avLst/>
          </a:prstGeom>
        </p:spPr>
        <p:txBody>
          <a:bodyPr wrap="square">
            <a:spAutoFit/>
          </a:bodyPr>
          <a:lstStyle/>
          <a:p>
            <a:pPr algn="ctr"/>
            <a:r>
              <a:rPr lang="it-IT" sz="2000" b="1" dirty="0"/>
              <a:t>Articolo 93 Relazione generale del progetto definitivo </a:t>
            </a:r>
          </a:p>
          <a:p>
            <a:pPr algn="just"/>
            <a:r>
              <a:rPr lang="it-IT" sz="2000" dirty="0"/>
              <a:t>1.  La  relazione  generale  fornisce  tutti  gli  elementi  atti  a  dimostrare  la  rispondenza  del  progetto  definitivo  alle  scelte effettuate al livello del progetto di fattibilità tecnica ed economica approvato, il soddisfacimento delle finalità dell'intervento, dei  relativi  requisiti  e  del  prescritto  livello  qualitativo  e  di  sicurezza,  nonché  i  conseguenti  costi  e  benefici  attesi,  anche  in relazione al quadro </a:t>
            </a:r>
            <a:r>
              <a:rPr lang="it-IT" sz="2000" dirty="0" err="1"/>
              <a:t>esigenziale</a:t>
            </a:r>
            <a:r>
              <a:rPr lang="it-IT" sz="2000" dirty="0"/>
              <a:t> ed al DIP. </a:t>
            </a:r>
          </a:p>
          <a:p>
            <a:pPr algn="just"/>
            <a:r>
              <a:rPr lang="it-IT" sz="2000" dirty="0"/>
              <a:t> </a:t>
            </a:r>
          </a:p>
          <a:p>
            <a:pPr algn="just"/>
            <a:r>
              <a:rPr lang="it-IT" sz="2000" dirty="0"/>
              <a:t>2. Salva diversa motivata determinazione dell’amministrazione, la relazione generale: </a:t>
            </a:r>
          </a:p>
          <a:p>
            <a:pPr algn="just"/>
            <a:r>
              <a:rPr lang="it-IT" sz="2000" dirty="0"/>
              <a:t> a)  descrive  dettagliatamente,  i  criteri  utilizzati  per  le  scelte  progettuali,  gli  aspetti  dell'inserimento  dell’intervento  sul territorio,  gli  aspetti  architettonici,  tecnici  e  funzionali,  le  caratteristiche  prestazionali  e  descrittive  dell’intervento  nel  suo  complesso, dei singoli manufatti e dei materiali prescelti, nonché i criteri di progettazione delle strutture e degli impianti, in particolare  per  quanto  riguarda  la  sicurezza,  la  funzionalità  e  l'economia  di  gestione,  anche  in  relazione  alle  caratteristiche prestazionali richieste dall’amministrazione aggiudicatrice;</a:t>
            </a:r>
          </a:p>
        </p:txBody>
      </p:sp>
    </p:spTree>
    <p:extLst>
      <p:ext uri="{BB962C8B-B14F-4D97-AF65-F5344CB8AC3E}">
        <p14:creationId xmlns:p14="http://schemas.microsoft.com/office/powerpoint/2010/main" val="1040082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188640"/>
            <a:ext cx="7488832" cy="5632311"/>
          </a:xfrm>
          <a:prstGeom prst="rect">
            <a:avLst/>
          </a:prstGeom>
        </p:spPr>
        <p:txBody>
          <a:bodyPr wrap="square">
            <a:spAutoFit/>
          </a:bodyPr>
          <a:lstStyle/>
          <a:p>
            <a:pPr algn="just"/>
            <a:endParaRPr lang="it-IT" sz="2000" dirty="0"/>
          </a:p>
          <a:p>
            <a:pPr algn="just"/>
            <a:endParaRPr lang="it-IT" sz="2000" dirty="0"/>
          </a:p>
          <a:p>
            <a:pPr algn="just"/>
            <a:endParaRPr lang="it-IT" sz="2000" dirty="0"/>
          </a:p>
          <a:p>
            <a:pPr algn="just"/>
            <a:r>
              <a:rPr lang="it-IT" sz="2000" dirty="0"/>
              <a:t>b) riferisce in merito a tutti gli aspetti riguardanti la topografia, la geologia, l’idrogeologia, la pedologia, l'idrologia, l’idraulica, la  geotecnica,  la  sismicità,  l'ambiente,  il  paesaggio  e  gli  immobili  di  interesse  storico,  artistico  ed  archeologico,  alla compatibilità  con  il  contesto  ambientale  e  territoriale,  alle  eventuali  opere  di  mitigazione  e  compensazione  ambientale  inserite  nell’intervento  e  nel  relativo  quadro  economico,  anche  in  relazione  allo  studio  di  impatto  ambientale  ovvero  allo studio definitivo ambientale secondo quanto previsto rispettivamente agli articoli 22 e 30, agli eventuali espropri ove previsti, nonché, esclusivamente per le infrastrutture di trasporto in merito alla mobilità ed al sistema di trasporto; riferisce altresì in merito alle ulteriori indagini e prove effettuate, a completamento di quelle eseguite in sede di progetto di fattibilità tecnica ed economica; </a:t>
            </a:r>
          </a:p>
          <a:p>
            <a:pPr algn="just"/>
            <a:endParaRPr lang="it-IT" sz="2000" dirty="0"/>
          </a:p>
        </p:txBody>
      </p:sp>
    </p:spTree>
    <p:extLst>
      <p:ext uri="{BB962C8B-B14F-4D97-AF65-F5344CB8AC3E}">
        <p14:creationId xmlns:p14="http://schemas.microsoft.com/office/powerpoint/2010/main" val="41214865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332656"/>
            <a:ext cx="7632848" cy="5940088"/>
          </a:xfrm>
          <a:prstGeom prst="rect">
            <a:avLst/>
          </a:prstGeom>
        </p:spPr>
        <p:txBody>
          <a:bodyPr wrap="square">
            <a:spAutoFit/>
          </a:bodyPr>
          <a:lstStyle/>
          <a:p>
            <a:pPr algn="just"/>
            <a:r>
              <a:rPr lang="it-IT" sz="2000" dirty="0"/>
              <a:t>c)  indica  le  cave,  gli  impianti  autorizzati  per  il  recupero  dei  materiali  da  risulta,  le  discariche  autorizzate  ed  in  esercizio  da utilizzare  per  il  conferimento  dei  rifiuti  derivanti  dalla  realizzazione  dell’intervento,  con  la  specificazione  della  capacità  complessiva e dell’autorizzazione; </a:t>
            </a:r>
          </a:p>
          <a:p>
            <a:pPr algn="just"/>
            <a:endParaRPr lang="it-IT" sz="2000" dirty="0"/>
          </a:p>
          <a:p>
            <a:pPr algn="just"/>
            <a:r>
              <a:rPr lang="it-IT" sz="2000" dirty="0"/>
              <a:t>d) descrive le soluzioni adottate per il superamento delle barriere architettoniche; </a:t>
            </a:r>
          </a:p>
          <a:p>
            <a:pPr algn="just"/>
            <a:endParaRPr lang="it-IT" sz="2000" dirty="0"/>
          </a:p>
          <a:p>
            <a:pPr algn="just"/>
            <a:r>
              <a:rPr lang="it-IT" sz="2000" dirty="0"/>
              <a:t>e)  riferisce  in  merito  all'idoneità  delle  reti  esterne  dei  servizi  a  soddisfare  le  esigenze  connesse  alla  cantierizzazione  ed all'esercizio dell’intervento da realizzare; </a:t>
            </a:r>
          </a:p>
          <a:p>
            <a:pPr algn="just"/>
            <a:endParaRPr lang="it-IT" sz="2000" dirty="0"/>
          </a:p>
          <a:p>
            <a:pPr algn="just"/>
            <a:r>
              <a:rPr lang="it-IT" sz="2000" dirty="0" err="1"/>
              <a:t>f</a:t>
            </a:r>
            <a:r>
              <a:rPr lang="it-IT" sz="2000" dirty="0"/>
              <a:t>) riferisce in merito alla verifica delle interferenze delle reti aeree e sotterranee con i nuovi manufatti ed al progetto della risoluzione delle interferenze medesime; </a:t>
            </a:r>
          </a:p>
          <a:p>
            <a:pPr algn="just"/>
            <a:endParaRPr lang="it-IT" sz="2000" dirty="0"/>
          </a:p>
          <a:p>
            <a:pPr algn="just"/>
            <a:r>
              <a:rPr lang="it-IT" sz="2000" dirty="0"/>
              <a:t>g)  riferisce  in  merito  all’inserimento  nel  progetto  di  opere  d’arte,  nei  casi  in  cui  sono  previste  ai  sensi  della  legislazione vigente;</a:t>
            </a:r>
          </a:p>
        </p:txBody>
      </p:sp>
    </p:spTree>
    <p:extLst>
      <p:ext uri="{BB962C8B-B14F-4D97-AF65-F5344CB8AC3E}">
        <p14:creationId xmlns:p14="http://schemas.microsoft.com/office/powerpoint/2010/main" val="36007088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556792"/>
            <a:ext cx="7272808" cy="3785652"/>
          </a:xfrm>
          <a:prstGeom prst="rect">
            <a:avLst/>
          </a:prstGeom>
        </p:spPr>
        <p:txBody>
          <a:bodyPr wrap="square">
            <a:spAutoFit/>
          </a:bodyPr>
          <a:lstStyle/>
          <a:p>
            <a:pPr algn="just"/>
            <a:r>
              <a:rPr lang="it-IT" sz="2000" dirty="0"/>
              <a:t>h)  riferisce  in  merito  ai  criteri  in  base  ai  quali  si  è  operato  per  la  redazione  del  progetto  di  monitoraggio  ambientale,  ove richiesto, con particolare riferimento a ciascuna componente ambientale soggetta ad un impatto significativo, precisando la motivazione per l'eventuale esclusione di alcune di esse; </a:t>
            </a:r>
          </a:p>
          <a:p>
            <a:pPr algn="just"/>
            <a:endParaRPr lang="it-IT" sz="2000" dirty="0"/>
          </a:p>
          <a:p>
            <a:pPr algn="just"/>
            <a:r>
              <a:rPr lang="it-IT" sz="2000" dirty="0"/>
              <a:t>i)  riferisce  in  merito  ai  criteri  ed  agli  elaborati  che  dovranno  comporre  il  progetto  esecutivo;  riferisce  inoltre  in  merito  ai tempi necessari per la redazione del progetto esecutivo e per la realizzazione dell’intervento, eventualmente aggiornando i tempi indicati nel cronoprogramma del progetto di fattibilità tecnica ed economica, di cui all’articolo 20, comma 6, lettera g); </a:t>
            </a:r>
          </a:p>
        </p:txBody>
      </p:sp>
    </p:spTree>
    <p:extLst>
      <p:ext uri="{BB962C8B-B14F-4D97-AF65-F5344CB8AC3E}">
        <p14:creationId xmlns:p14="http://schemas.microsoft.com/office/powerpoint/2010/main" val="10809370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88640"/>
            <a:ext cx="7272808" cy="5940088"/>
          </a:xfrm>
          <a:prstGeom prst="rect">
            <a:avLst/>
          </a:prstGeom>
        </p:spPr>
        <p:txBody>
          <a:bodyPr wrap="square">
            <a:spAutoFit/>
          </a:bodyPr>
          <a:lstStyle/>
          <a:p>
            <a:pPr algn="just"/>
            <a:r>
              <a:rPr lang="it-IT" sz="2000" dirty="0"/>
              <a:t>l) elenca le normative di riferimento, con esplicito riferimento ai parametri prestazionali o prescrittivi adottati in relazione ai vari ambiti normativi cogenti o comunque presi a riferimento - quali le azioni e loro combinazioni, i tempi di ritorno, le classi di  esposizione,  gli  scenari  di  evento  -  evidenziando  eventuali  modifiche  intervenute  rispetto  al  precedente  livello  di progettazione; </a:t>
            </a:r>
          </a:p>
          <a:p>
            <a:pPr algn="just"/>
            <a:endParaRPr lang="it-IT" sz="2000" dirty="0"/>
          </a:p>
          <a:p>
            <a:pPr algn="just"/>
            <a:r>
              <a:rPr lang="it-IT" sz="2000" dirty="0"/>
              <a:t> m)  esclusivamente  per  gli  interventi  di  contrasto  ai  fenomeni  di  dissesto  idrogeologico,  riferisce  altresì  in  merito  alla popolazione esposta a rischio da pericoli naturali ed antropici diretto e indiretto, </a:t>
            </a:r>
            <a:r>
              <a:rPr lang="it-IT" sz="2000" dirty="0" err="1"/>
              <a:t>pre</a:t>
            </a:r>
            <a:r>
              <a:rPr lang="it-IT" sz="2000" dirty="0"/>
              <a:t> e post opera. </a:t>
            </a:r>
          </a:p>
          <a:p>
            <a:pPr algn="just"/>
            <a:endParaRPr lang="it-IT" sz="2000" dirty="0"/>
          </a:p>
          <a:p>
            <a:pPr algn="just"/>
            <a:r>
              <a:rPr lang="it-IT" sz="2000" dirty="0"/>
              <a:t> 3. La relazione generale, inoltre, attesta la rispondenza del progetto definitivo al progetto di fattibilità tecnica ed economica, ove  redatto,  ed  alle  eventuali  prescrizioni  dettate  in  sede  di  approvazione  dello  stesso;  riporta  altresì  le  motivazioni  che  abbiano eventualmente indotto il progettista ad apportare variazioni rispetto al progetto di fattibilità tecnica ed economica approvato.</a:t>
            </a:r>
          </a:p>
        </p:txBody>
      </p:sp>
    </p:spTree>
    <p:extLst>
      <p:ext uri="{BB962C8B-B14F-4D97-AF65-F5344CB8AC3E}">
        <p14:creationId xmlns:p14="http://schemas.microsoft.com/office/powerpoint/2010/main" val="15706852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0"/>
            <a:ext cx="7272808" cy="6247864"/>
          </a:xfrm>
          <a:prstGeom prst="rect">
            <a:avLst/>
          </a:prstGeom>
        </p:spPr>
        <p:txBody>
          <a:bodyPr wrap="square">
            <a:spAutoFit/>
          </a:bodyPr>
          <a:lstStyle/>
          <a:p>
            <a:pPr algn="ctr"/>
            <a:r>
              <a:rPr lang="it-IT" sz="2000" b="1" dirty="0"/>
              <a:t>Articolo 94 Relazioni tecniche e specialistiche </a:t>
            </a:r>
          </a:p>
          <a:p>
            <a:pPr algn="ctr"/>
            <a:r>
              <a:rPr lang="it-IT" sz="2000" b="1" dirty="0"/>
              <a:t>del progetto definitivo </a:t>
            </a:r>
          </a:p>
          <a:p>
            <a:pPr algn="just"/>
            <a:endParaRPr lang="it-IT" sz="2000" dirty="0"/>
          </a:p>
          <a:p>
            <a:pPr algn="just"/>
            <a:r>
              <a:rPr lang="it-IT" sz="2000" dirty="0"/>
              <a:t>1. Il progetto definitivo comprende, in relazione alle dimensioni, alla tipologia ed alla categoria dell’intervento, salvo diversa motivata  determinazione  dell’amministrazione,  almeno le  relazioni  tecniche  di  seguito  elencate,  ad  un  livello  di  definizione  tale che nella successiva progettazione esecutiva non si abbiano significative differenze tecniche e di costo: </a:t>
            </a:r>
          </a:p>
          <a:p>
            <a:pPr algn="just"/>
            <a:endParaRPr lang="it-IT" sz="2000" dirty="0"/>
          </a:p>
          <a:p>
            <a:pPr algn="just"/>
            <a:r>
              <a:rPr lang="it-IT" sz="2000" dirty="0"/>
              <a:t>a)  relazione  geologica:  definisce,  sulla  base  del  rilevamento  geologico  e  delle  specifiche  indagini  geologiche  eseguite  sia  a livello di progetto di fattibilità tecnica ed economica, sia a livello di progetto definitivo, secondo quanto sopra precisato, le formazioni  geologiche  presenti  nel  sito,  i  tipi  litologici,  la  struttura  e  i  caratteri  fisici  del  sottosuolo,  nonché  il  modello geologico  del  sottosuolo; descrive gli aspetti stratigrafici, strutturali,  idrogeologici,  geomorfologici e sismo-tettonici ed il </a:t>
            </a:r>
            <a:r>
              <a:rPr lang="it-IT" sz="2000" dirty="0" err="1"/>
              <a:t>conseguentelivello</a:t>
            </a:r>
            <a:r>
              <a:rPr lang="it-IT" sz="2000" dirty="0"/>
              <a:t> di pericolosità geologica con riferimento al sito interessato dall’opera; la relazione geologica sviluppa in modo esaustivo:</a:t>
            </a:r>
          </a:p>
        </p:txBody>
      </p:sp>
    </p:spTree>
    <p:extLst>
      <p:ext uri="{BB962C8B-B14F-4D97-AF65-F5344CB8AC3E}">
        <p14:creationId xmlns:p14="http://schemas.microsoft.com/office/powerpoint/2010/main" val="25248832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766732"/>
            <a:ext cx="7488832" cy="5324535"/>
          </a:xfrm>
          <a:prstGeom prst="rect">
            <a:avLst/>
          </a:prstGeom>
        </p:spPr>
        <p:txBody>
          <a:bodyPr wrap="square">
            <a:spAutoFit/>
          </a:bodyPr>
          <a:lstStyle/>
          <a:p>
            <a:pPr algn="just"/>
            <a:r>
              <a:rPr lang="it-IT" sz="2000" dirty="0"/>
              <a:t>	1)  le  caratteristiche  geologiche  del  sito  e  la  successione  	stratigrafica locale (caratteristiche litologiche e  	stratigrafiche dei litotipi, stato di alterazione e 	fessurazione, distribuzione spaziale e rapporti tra i vari corpi 	geologici); </a:t>
            </a:r>
          </a:p>
          <a:p>
            <a:pPr algn="just"/>
            <a:endParaRPr lang="it-IT" sz="2000" dirty="0"/>
          </a:p>
          <a:p>
            <a:pPr algn="just"/>
            <a:r>
              <a:rPr lang="it-IT" sz="2000" dirty="0"/>
              <a:t>	2) le caratteristiche geo-strutturali dell’area e i principali 	elementi tettonici presenti; </a:t>
            </a:r>
          </a:p>
          <a:p>
            <a:pPr algn="just"/>
            <a:endParaRPr lang="it-IT" sz="2000" dirty="0"/>
          </a:p>
          <a:p>
            <a:pPr algn="just"/>
            <a:r>
              <a:rPr lang="it-IT" sz="2000" dirty="0"/>
              <a:t>	3) i processi morfo-evolutivi agenti sul territorio e i principali 	elementi geomorfologici presenti, con particolare riferimento 	al loro stato di attività; </a:t>
            </a:r>
          </a:p>
          <a:p>
            <a:pPr algn="just"/>
            <a:endParaRPr lang="it-IT" sz="2000" dirty="0"/>
          </a:p>
          <a:p>
            <a:pPr algn="just"/>
            <a:r>
              <a:rPr lang="it-IT" sz="2000" dirty="0"/>
              <a:t>	4) le caratteristiche idrogeologiche del sito e lo schema di 	circolazione idrica superficiale e sotterranea; </a:t>
            </a:r>
          </a:p>
          <a:p>
            <a:pPr algn="just"/>
            <a:endParaRPr lang="it-IT" sz="2000" dirty="0"/>
          </a:p>
          <a:p>
            <a:pPr algn="just"/>
            <a:r>
              <a:rPr lang="it-IT" sz="2000" dirty="0"/>
              <a:t> 	5) eventuali effetti sismo-stratigrafici.</a:t>
            </a:r>
          </a:p>
        </p:txBody>
      </p:sp>
    </p:spTree>
    <p:extLst>
      <p:ext uri="{BB962C8B-B14F-4D97-AF65-F5344CB8AC3E}">
        <p14:creationId xmlns:p14="http://schemas.microsoft.com/office/powerpoint/2010/main" val="4014791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11560" y="1074509"/>
            <a:ext cx="7272808" cy="4708981"/>
          </a:xfrm>
          <a:prstGeom prst="rect">
            <a:avLst/>
          </a:prstGeom>
        </p:spPr>
        <p:txBody>
          <a:bodyPr wrap="square">
            <a:spAutoFit/>
          </a:bodyPr>
          <a:lstStyle/>
          <a:p>
            <a:pPr algn="just"/>
            <a:r>
              <a:rPr lang="it-IT" sz="2000" dirty="0"/>
              <a:t> </a:t>
            </a:r>
          </a:p>
          <a:p>
            <a:pPr algn="just"/>
            <a:r>
              <a:rPr lang="it-IT" sz="2000" dirty="0"/>
              <a:t>b)  relazioni  idrologica  e  idraulica:  riguardano  lo  studio  delle  acque  meteoriche,  superficiali  e  sotterranee  per  tutto  ciò  che interessa il progetto delle opere e dei manufatti, e riportano le interferenze delle opere in progetto con il reticolo idraulico nonché il conseguente livello di pericolosità; descrivono nel dettaglio i modelli utilizzati per la definizione delle grandezze di interesse,  opportunamente  scelti  in  funzione  del  tipo  di  intervento  da  realizzare  e  delle  modalità  costruttive  delle  opere; definiscono  i  criteri  di  verifica  da  adottare  per  soddisfare  i  requisiti  di  sicurezza  previsti  dalla  normativa  tecnica  vigente; illustrano i calcoli relativi al dimensionamento dei manufatti; gli studi idrologici ed idraulici devono indicare le fonti dalle quali provengono i dati elaborati e, ove necessario, la loro consistenza e significatività in termini statistici.</a:t>
            </a:r>
          </a:p>
        </p:txBody>
      </p:sp>
    </p:spTree>
    <p:extLst>
      <p:ext uri="{BB962C8B-B14F-4D97-AF65-F5344CB8AC3E}">
        <p14:creationId xmlns:p14="http://schemas.microsoft.com/office/powerpoint/2010/main" val="143986032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052736"/>
            <a:ext cx="7344816" cy="2862322"/>
          </a:xfrm>
          <a:prstGeom prst="rect">
            <a:avLst/>
          </a:prstGeom>
        </p:spPr>
        <p:txBody>
          <a:bodyPr wrap="square">
            <a:spAutoFit/>
          </a:bodyPr>
          <a:lstStyle/>
          <a:p>
            <a:pPr algn="just"/>
            <a:endParaRPr lang="it-IT" sz="2000" dirty="0"/>
          </a:p>
          <a:p>
            <a:pPr algn="just"/>
            <a:r>
              <a:rPr lang="it-IT" sz="2000" dirty="0"/>
              <a:t> c)  relazione  geotecnica:  definisce,  alla  luce  del  quadro  sperimentale  risultante  dalle  precedenti  fasi  progettuali  e  delle indagini  geotecniche  eseguite  per  la  progettazione  definitiva  della  soluzione  progettuale  prescelta,  tutti  gli  aspetti  della progettazione geotecnica delle opere e dei singoli manufatti tenendo conto degli effetti delle interazioni con l’ambiente fisico ed il contesto in cui i manufatti si inseriscono; nella Relazione geotecnica è necessario sviluppare in modo esaustivo i seguenti punti specifici:</a:t>
            </a:r>
          </a:p>
        </p:txBody>
      </p:sp>
    </p:spTree>
    <p:extLst>
      <p:ext uri="{BB962C8B-B14F-4D97-AF65-F5344CB8AC3E}">
        <p14:creationId xmlns:p14="http://schemas.microsoft.com/office/powerpoint/2010/main" val="21903532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99592" y="1196752"/>
            <a:ext cx="7128792" cy="4708981"/>
          </a:xfrm>
          <a:prstGeom prst="rect">
            <a:avLst/>
          </a:prstGeom>
        </p:spPr>
        <p:txBody>
          <a:bodyPr wrap="square">
            <a:spAutoFit/>
          </a:bodyPr>
          <a:lstStyle/>
          <a:p>
            <a:pPr algn="just"/>
            <a:r>
              <a:rPr lang="it-IT" sz="2000" dirty="0"/>
              <a:t>1) risultati, analisi e interpretazione delle indagini geotecniche, di osservazioni, monitoraggi e prove in situ ed in laboratorio eseguite sia a livello di progetto di fattibilità tecnica ed economica, sia a livello di progetto definitivo; </a:t>
            </a:r>
          </a:p>
          <a:p>
            <a:pPr algn="just"/>
            <a:endParaRPr lang="it-IT" sz="2000" dirty="0"/>
          </a:p>
          <a:p>
            <a:pPr algn="just"/>
            <a:r>
              <a:rPr lang="it-IT" sz="2000" dirty="0"/>
              <a:t>2)  quando  previsto  e necessario,  l’analisi  di  risposta  sismica  locale  e  la  valutazione  del  potenziale  di  liquefazione  in relazione ai possibili effetti che tale fenomeno può avere per la stabilità e la funzionalità delle opere in progetto; </a:t>
            </a:r>
          </a:p>
          <a:p>
            <a:pPr algn="just"/>
            <a:endParaRPr lang="it-IT" sz="2000" dirty="0"/>
          </a:p>
          <a:p>
            <a:pPr algn="just"/>
            <a:r>
              <a:rPr lang="it-IT" sz="2000" dirty="0"/>
              <a:t>3) studi e analisi finalizzati alla valutazione delle condizioni di stabilità generale del sito dove ricadono le opere in progetto, e delle conseguenze dell’inserimento delle opere in contesti soggetti a pericolosità e a rischio da pericoli naturali ed antropici sotto il profilo idrogeologico e ambientale;</a:t>
            </a:r>
          </a:p>
        </p:txBody>
      </p:sp>
    </p:spTree>
    <p:extLst>
      <p:ext uri="{BB962C8B-B14F-4D97-AF65-F5344CB8AC3E}">
        <p14:creationId xmlns:p14="http://schemas.microsoft.com/office/powerpoint/2010/main" val="18032420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755576" y="332656"/>
            <a:ext cx="7272808" cy="5632311"/>
          </a:xfrm>
          <a:prstGeom prst="rect">
            <a:avLst/>
          </a:prstGeom>
        </p:spPr>
        <p:txBody>
          <a:bodyPr wrap="square">
            <a:spAutoFit/>
          </a:bodyPr>
          <a:lstStyle/>
          <a:p>
            <a:pPr algn="just"/>
            <a:r>
              <a:rPr lang="it-IT" sz="2000" dirty="0"/>
              <a:t>4) per tutti i manufatti compresi nel progetto: </a:t>
            </a:r>
          </a:p>
          <a:p>
            <a:pPr algn="just"/>
            <a:endParaRPr lang="it-IT" sz="2000" dirty="0"/>
          </a:p>
          <a:p>
            <a:pPr algn="just"/>
            <a:r>
              <a:rPr lang="it-IT" sz="2000" dirty="0"/>
              <a:t>4.1.  definizione dei modelli geotecnici di  sottosuolo  comprendente la scelta dei parametri geotecnici per caratterizzare i modelli di comportamento per le analisi delle prestazioni, tenendo conto delle caratteristiche geometriche e delle modalità costruttive delle opere; </a:t>
            </a:r>
          </a:p>
          <a:p>
            <a:pPr algn="just"/>
            <a:endParaRPr lang="it-IT" sz="2000" dirty="0"/>
          </a:p>
          <a:p>
            <a:pPr algn="just"/>
            <a:r>
              <a:rPr lang="it-IT" sz="2000" dirty="0"/>
              <a:t>4.2.  i  calcoli  e  le  verifiche  per  la  progettazione  definitiva  delle  opere  e  degli  interventi  sotto  il  profilo  geotecnico;  metodi  e modelli di analisi devono essere illustrati evidenziando le ipotesi adottate in relazione ad ogni specifico aspetto; nel caso di calcoli elaborati con l’impiego di programmi informatizzati, sono specificate le ipotesi adottate e fornite indicazioni atte a consentirne la piena leggibilità; </a:t>
            </a:r>
          </a:p>
          <a:p>
            <a:pPr algn="just"/>
            <a:endParaRPr lang="it-IT" sz="2000" dirty="0"/>
          </a:p>
          <a:p>
            <a:pPr algn="just"/>
            <a:r>
              <a:rPr lang="it-IT" sz="2000" dirty="0"/>
              <a:t>4.3.  la  definizione  delle  modalità  esecutive  dei  manufatti  di  tipo  geotecnico  e  la  previsione  di  eventuali  opere  provvisionali necessarie per la loro realizzazione; </a:t>
            </a:r>
          </a:p>
        </p:txBody>
      </p:sp>
    </p:spTree>
    <p:extLst>
      <p:ext uri="{BB962C8B-B14F-4D97-AF65-F5344CB8AC3E}">
        <p14:creationId xmlns:p14="http://schemas.microsoft.com/office/powerpoint/2010/main" val="4232215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57606" y="-38798"/>
            <a:ext cx="7920880" cy="7171194"/>
          </a:xfrm>
          <a:prstGeom prst="rect">
            <a:avLst/>
          </a:prstGeom>
        </p:spPr>
        <p:txBody>
          <a:bodyPr wrap="square">
            <a:spAutoFit/>
          </a:bodyPr>
          <a:lstStyle/>
          <a:p>
            <a:pPr algn="just"/>
            <a:r>
              <a:rPr lang="it-IT" sz="2000" dirty="0"/>
              <a:t>4.4. l’analisi degli effetti su strutture, infrastrutture o servizi in aree adiacenti e relative prescrizioni esecutive per contenere possibili danni; </a:t>
            </a:r>
          </a:p>
          <a:p>
            <a:pPr algn="just"/>
            <a:r>
              <a:rPr lang="it-IT" sz="2000" dirty="0"/>
              <a:t>4.5.  l’indicazione  di  misure  e  controlli  in  corso  d’opera  ed  in  fase  di  esercizio  per  la  verifica  delle  prestazioni  dell’opera realizzata e per la definizione del piano di manutenzione di cui all’ articolo 42. </a:t>
            </a:r>
          </a:p>
          <a:p>
            <a:pPr algn="just"/>
            <a:r>
              <a:rPr lang="it-IT" sz="2000" dirty="0"/>
              <a:t>d) relazione archeologica: riferisce in merito all’attivazione, in fase di progetto di fattibilità tecnica ed economica, della fase preliminare della procedura di verifica preventiva dell’interesse archeologico, ai sensi dell’articolo 25, comma 1, del codice, ed  ai  relativi  esiti.  Qualora,  a  seguito  dell’espletamento  di  tale  fase  preliminare,  sia  stata  richiesta  dal  competente soprintendente  di  settore,  ai  sensi  dell’articolo  25,  comma  3,  del  codice,  la  sottoposizione  dell’intervento  alla  procedura  di  verifica preventiva dell’interesse archeologico di cui all’articolo 25, commi 8 e seguenti del codice, la relazione archeologica assume  la  denominazione  di  “relazione  archeologica  definitiva”,  è  redatta  ai  sensi  dell’articolo  25,  comma  9,  del  codice, descrive analiticamente le indagini effettuate, di cui alle lettere a), b) e c) dell’articolo 25, comma 8, del codice, con i relativi esiti  e  detta  le  conseguenti  prescrizioni,  riportando  in  allegato  gli  atti  integrativi  del  progetto  e  il  provvedimento  di approvazione da parte del competente sovrintendente di settore;</a:t>
            </a:r>
          </a:p>
          <a:p>
            <a:pPr algn="just"/>
            <a:endParaRPr lang="it-IT" sz="2000" dirty="0"/>
          </a:p>
          <a:p>
            <a:pPr algn="just"/>
            <a:endParaRPr lang="it-IT" sz="2000" dirty="0"/>
          </a:p>
        </p:txBody>
      </p:sp>
    </p:spTree>
    <p:extLst>
      <p:ext uri="{BB962C8B-B14F-4D97-AF65-F5344CB8AC3E}">
        <p14:creationId xmlns:p14="http://schemas.microsoft.com/office/powerpoint/2010/main" val="38541956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692696"/>
            <a:ext cx="7920880" cy="5324535"/>
          </a:xfrm>
          <a:prstGeom prst="rect">
            <a:avLst/>
          </a:prstGeom>
        </p:spPr>
        <p:txBody>
          <a:bodyPr wrap="square">
            <a:spAutoFit/>
          </a:bodyPr>
          <a:lstStyle/>
          <a:p>
            <a:pPr algn="just"/>
            <a:r>
              <a:rPr lang="it-IT" sz="2000" dirty="0"/>
              <a:t>e)  relazione  sulle  strutture:  descrive  la  concezione  strutturale  dell’opera,  le  tipologie  strutturali  e  gli  schemi  e  modelli  di calcolo; riporta i calcoli di dimensionamento e verifica delle strutture di cui all’articolo 31, commi 1, 2 e 4; nel caso di calcoli elaborati con l’impiego di programmi informatizzati, specifica le ipotesi adottate e fornisce indicazioni atte a consentirne la piena leggibilità, nel rispetto delle norme tecniche delle costruzioni; definisce l’azione sismica, individua le categorie sismiche a  cui  afferiscono  le  opere  in  progetto  con  riferimento  alle  </a:t>
            </a:r>
            <a:r>
              <a:rPr lang="it-IT" sz="2000" dirty="0" err="1"/>
              <a:t>macrozone</a:t>
            </a:r>
            <a:r>
              <a:rPr lang="it-IT" sz="2000" dirty="0"/>
              <a:t>  stabilite  dalla  normativa  vigente;  definisce  i  criteri  di progettazione  utilizzati  nelle  verifiche  sulla  base  della  normativa  di  riferimento,  tenendo  anche  conto  delle  condizioni stratigrafiche  e  topografiche,  coerentemente  con  i  risultati  delle  indagini  e  delle  elaborazioni  riportate  sia  nella  relazione  geologica, di cui alla lettera a), sia nella relazione geotecnica, di cui alla lettera c); definisce i criteri da adottare per soddisfare i requisiti di sicurezza previsti dalla normativa tecnica vigente e ne sviluppa le relative verifiche, sia per le nuove opere che per  gli  interventi  su  opere  esistenti. </a:t>
            </a:r>
          </a:p>
        </p:txBody>
      </p:sp>
    </p:spTree>
    <p:extLst>
      <p:ext uri="{BB962C8B-B14F-4D97-AF65-F5344CB8AC3E}">
        <p14:creationId xmlns:p14="http://schemas.microsoft.com/office/powerpoint/2010/main" val="64997569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1484784"/>
            <a:ext cx="7920880" cy="3785652"/>
          </a:xfrm>
          <a:prstGeom prst="rect">
            <a:avLst/>
          </a:prstGeom>
        </p:spPr>
        <p:txBody>
          <a:bodyPr wrap="square">
            <a:spAutoFit/>
          </a:bodyPr>
          <a:lstStyle/>
          <a:p>
            <a:pPr algn="just"/>
            <a:r>
              <a:rPr lang="it-IT" sz="2000" dirty="0"/>
              <a:t>Per  questi  ultimi  interventi  la  relazione  sulle  strutture  è  integrata  da  una  specifica relazione  inerente:  la  valutazione  dello  stato  di  fatto  dell’opera  su  cui  viene  effettuato  l’intervento  anche  in  riferimento  ad </a:t>
            </a:r>
          </a:p>
          <a:p>
            <a:pPr algn="just"/>
            <a:r>
              <a:rPr lang="it-IT" sz="2000" dirty="0"/>
              <a:t>eventuali  problematiche  pregresse  inerenti  la  storia  evolutiva  dell’opera  stessa,  l’analisi  storico-critica,  la  caratterizzazione meccanica  dei  materiali,  i  livelli  di  conoscenza  ed  i  fattori  di  confidenza,  ai  sensi  delle  vigenti  norme  tecniche  per  le costruzioni; tale relazione, corredata dal rilievo geometrico-strutturale dell’opera allo stato di fatto , è predisposta sulla base di adeguate indagini relative ai materiali ed alle strutture, sia esterne che presenti nel sottosuolo su cui insiste il manufatto, che pervengano a valutare la sicurezza del manufatto, anche in relazione allo stato dell’opera ed alla presenza di eventuali dissesti; </a:t>
            </a:r>
          </a:p>
        </p:txBody>
      </p:sp>
    </p:spTree>
    <p:extLst>
      <p:ext uri="{BB962C8B-B14F-4D97-AF65-F5344CB8AC3E}">
        <p14:creationId xmlns:p14="http://schemas.microsoft.com/office/powerpoint/2010/main" val="9110531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692696"/>
            <a:ext cx="7920880" cy="5324535"/>
          </a:xfrm>
          <a:prstGeom prst="rect">
            <a:avLst/>
          </a:prstGeom>
        </p:spPr>
        <p:txBody>
          <a:bodyPr wrap="square">
            <a:spAutoFit/>
          </a:bodyPr>
          <a:lstStyle/>
          <a:p>
            <a:pPr algn="just"/>
            <a:r>
              <a:rPr lang="it-IT" sz="2000" dirty="0" err="1"/>
              <a:t>f</a:t>
            </a:r>
            <a:r>
              <a:rPr lang="it-IT" sz="2000" dirty="0"/>
              <a:t>)  relazione  tecnica  delle  opere  architettoniche  e  degli  aspetti  funzionali  dell’intervento:  individua  le  principali  criticità  e  le soluzioni adottate, descrive le tipologie e le soluzioni puntuali di progetto e le motivazioni delle scelte effettuate; descrive le caratteristiche funzionali e prestazionali dell’intervento; </a:t>
            </a:r>
          </a:p>
          <a:p>
            <a:pPr algn="just"/>
            <a:endParaRPr lang="it-IT" sz="2000" dirty="0"/>
          </a:p>
          <a:p>
            <a:pPr algn="just"/>
            <a:r>
              <a:rPr lang="it-IT" sz="2000" dirty="0"/>
              <a:t>g) relazione inerente il superamento delle barriere architettoniche: descrive le soluzioni progettuali, gli accorgimenti tecnico-strutturali  ed  impiantistici  ed  i  materiali  adottati  per  l’eliminazione  delle  barriere  architettoniche  e  per  garantire  il  rispetto delle pertinenti prescrizioni del regolamento approvato con decreto del Presidente della Repubblica 24 luglio 1996, n. 503; la relazione  è  corredata  da  specifici  elaborati  grafici  in  scala  adeguata  che  evidenzino  chiaramente  le  soluzioni  adottate  ed  è  corredata dalla dichiarazione del progettista attestante la conformità degli elaborati alle disposizioni decreto del Presidente della  Repubblica  n.  503  del  1996  e  che  illustra  e  giustifica  eventuali  deroghe  o  soluzioni  tecniche  alternative,  ai  sensi  degli articoli 20 e 21 del medesimo decreto; </a:t>
            </a:r>
          </a:p>
        </p:txBody>
      </p:sp>
    </p:spTree>
    <p:extLst>
      <p:ext uri="{BB962C8B-B14F-4D97-AF65-F5344CB8AC3E}">
        <p14:creationId xmlns:p14="http://schemas.microsoft.com/office/powerpoint/2010/main" val="19949361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639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683568" y="1268760"/>
            <a:ext cx="7632848" cy="4708981"/>
          </a:xfrm>
          <a:prstGeom prst="rect">
            <a:avLst/>
          </a:prstGeom>
        </p:spPr>
        <p:txBody>
          <a:bodyPr wrap="square">
            <a:spAutoFit/>
          </a:bodyPr>
          <a:lstStyle/>
          <a:p>
            <a:pPr algn="just"/>
            <a:r>
              <a:rPr lang="it-IT" sz="2000" dirty="0"/>
              <a:t>h) relazione tecnica e relativi elaborati di applicazione dei criteri minimi ambientali (CAM) di riferimento di cui al codice, con l’indicazione dei relativi costi; </a:t>
            </a:r>
          </a:p>
          <a:p>
            <a:pPr algn="just"/>
            <a:endParaRPr lang="it-IT" sz="2000" dirty="0"/>
          </a:p>
          <a:p>
            <a:pPr algn="just"/>
            <a:r>
              <a:rPr lang="it-IT" sz="2000" dirty="0"/>
              <a:t>i)  relazione  tecnica  impianti:  descrive  i  diversi  impianti  presenti  nel  progetto,  motivando  le  soluzioni  adottate;  individua  e descrive  il  funzionamento  complessivo  della  componente  impiantistica  e  gli  elementi  </a:t>
            </a:r>
            <a:r>
              <a:rPr lang="it-IT" sz="2000" dirty="0" err="1"/>
              <a:t>interrelazionali</a:t>
            </a:r>
            <a:r>
              <a:rPr lang="it-IT" sz="2000" dirty="0"/>
              <a:t>  con  le  opere  civili; definisce i criteri progettuali posti a base delle scelte effettuate per il soddisfacimento del quadro </a:t>
            </a:r>
            <a:r>
              <a:rPr lang="it-IT" sz="2000" dirty="0" err="1"/>
              <a:t>esigenziale</a:t>
            </a:r>
            <a:r>
              <a:rPr lang="it-IT" sz="2000" dirty="0"/>
              <a:t> ed i parametri tecnici di dimensionamento degli impianti adottati negli elaborati di calcolo per la costruzione-installazione e per l’esercizio, dimostrando il conseguimento di risultati conformi ai parametri di riferimento assunti, in modo tale che risultino verificabili negli  stessi  elaborati  di  calcolo,  anche  con  l’ausilio  di  tabulati  sinottici  e  sintetici;  </a:t>
            </a:r>
          </a:p>
        </p:txBody>
      </p:sp>
    </p:spTree>
    <p:extLst>
      <p:ext uri="{BB962C8B-B14F-4D97-AF65-F5344CB8AC3E}">
        <p14:creationId xmlns:p14="http://schemas.microsoft.com/office/powerpoint/2010/main" val="963188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639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899592" y="1340768"/>
            <a:ext cx="7128792" cy="3477875"/>
          </a:xfrm>
          <a:prstGeom prst="rect">
            <a:avLst/>
          </a:prstGeom>
        </p:spPr>
        <p:txBody>
          <a:bodyPr wrap="square">
            <a:spAutoFit/>
          </a:bodyPr>
          <a:lstStyle/>
          <a:p>
            <a:pPr algn="just"/>
            <a:endParaRPr lang="it-IT" sz="2000" dirty="0"/>
          </a:p>
          <a:p>
            <a:pPr algn="just"/>
            <a:r>
              <a:rPr lang="it-IT" sz="2000" dirty="0"/>
              <a:t>fornisce  una  completa  ed  esaustiva informazione sulle caratteristiche degli impianti, alla cui definizione di dettaglio sono di ausilio gli elaborati grafici, gli schemi strutturali  e  funzionali,  nonché  gli  elaborati  di  calcolo  ed  economici,  che  devono  risultare  strettamente  interrelati  tra  loro; </a:t>
            </a:r>
          </a:p>
          <a:p>
            <a:pPr algn="just"/>
            <a:r>
              <a:rPr lang="it-IT" sz="2000" dirty="0"/>
              <a:t>alla  Relazione  tecnica  impianti  deve  essere  allegata  una  specifica  dichiarazione  del  responsabile  per  la  progettazione impiantistica  che  attesti  l’idoneità  delle  reti  esterne  dei  servizi  e  segnatamente  di  quelle  relative  al  collegamento  alle  reti idrica, fognaria ed elettrica; </a:t>
            </a:r>
          </a:p>
        </p:txBody>
      </p:sp>
    </p:spTree>
    <p:extLst>
      <p:ext uri="{BB962C8B-B14F-4D97-AF65-F5344CB8AC3E}">
        <p14:creationId xmlns:p14="http://schemas.microsoft.com/office/powerpoint/2010/main" val="19455540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1556792"/>
            <a:ext cx="7920880" cy="4401205"/>
          </a:xfrm>
          <a:prstGeom prst="rect">
            <a:avLst/>
          </a:prstGeom>
        </p:spPr>
        <p:txBody>
          <a:bodyPr wrap="square">
            <a:spAutoFit/>
          </a:bodyPr>
          <a:lstStyle/>
          <a:p>
            <a:pPr algn="just"/>
            <a:r>
              <a:rPr lang="it-IT" sz="2000" dirty="0"/>
              <a:t>l)  relazione  antincendio:  descrive  in  forma  dettagliata  le  misure  di  mitigazione  adottate  nel  progetto  definitivo  in  base  agli ipotetici e potenziali rischi e scenari incidentali; descrive gli impianti di protezione antincendio attivi e passivi indicandone le caratteristiche  tecnico-funzionali  ed  i  relativi  dati  tecnici  sulla  base  dei  calcoli  di  progetto;  elenca  il  quadro  normativo  di riferimento per la prevenzione incendi; </a:t>
            </a:r>
          </a:p>
          <a:p>
            <a:pPr algn="just"/>
            <a:endParaRPr lang="it-IT" sz="2000" dirty="0"/>
          </a:p>
          <a:p>
            <a:pPr algn="just"/>
            <a:r>
              <a:rPr lang="it-IT" sz="2000" dirty="0"/>
              <a:t>m) relazione acustica di progetto e, nei casi in cui è prevista, relazione di valutazione previsionale del clima acustico, nonché altri  elaborati  progettuali  in  materia  acustica,  secondo  quanto  disposto  dalla  legge  26  ottobre  1995,  n.  447  e  successive  modificazioni  ed  integrazioni  e  dai  relativi  decreti  attuativi.  Tali  elaborati  tengono  conto  di  quanto  previsto dall’articolo 26 del decreto legislativo 17 febbraio 2017, n. 42, in merito ai criteri di sostenibilità economica;</a:t>
            </a:r>
          </a:p>
        </p:txBody>
      </p:sp>
    </p:spTree>
    <p:extLst>
      <p:ext uri="{BB962C8B-B14F-4D97-AF65-F5344CB8AC3E}">
        <p14:creationId xmlns:p14="http://schemas.microsoft.com/office/powerpoint/2010/main" val="38110844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908720"/>
            <a:ext cx="7920880" cy="5016758"/>
          </a:xfrm>
          <a:prstGeom prst="rect">
            <a:avLst/>
          </a:prstGeom>
        </p:spPr>
        <p:txBody>
          <a:bodyPr wrap="square">
            <a:spAutoFit/>
          </a:bodyPr>
          <a:lstStyle/>
          <a:p>
            <a:pPr algn="just"/>
            <a:r>
              <a:rPr lang="it-IT" sz="2000" dirty="0" err="1"/>
              <a:t>n</a:t>
            </a:r>
            <a:r>
              <a:rPr lang="it-IT" sz="2000" dirty="0"/>
              <a:t>)  relazione  sulla  gestione  delle  materie:  descrizione  dei  fabbisogni  di  materiali  da  approvvigionare  da  cava,  al  netto  dei volumi   reimpiegati,   e   degli   esuberi   di   materiali   di   scarto   provenienti   dagli   scavi;   individuazione   delle   cave   per l’approvvigionamento  delle  materie  e  delle  aree  di  deposito  temporaneo,  di  recupero  e  di  smaltimento  dei  materiali  di  scarto, ai sensi delle vigenti disposizioni in materia; descrizione delle soluzioni di sistemazione finali proposte; </a:t>
            </a:r>
          </a:p>
          <a:p>
            <a:pPr algn="just"/>
            <a:endParaRPr lang="it-IT" sz="2000" dirty="0"/>
          </a:p>
          <a:p>
            <a:pPr algn="just"/>
            <a:r>
              <a:rPr lang="it-IT" sz="2000" dirty="0"/>
              <a:t>o) relazione sulle interferenze: prevede, ove necessario ed in particolare per le opere a rete, il controllo ed il completamento del  censimento  delle  interferenze  e  degli  enti  gestori  sulla  base  di  quanto  già  effettuato  in  sede  di  progetto  di  fattibilità  tecnica  ed  economica,  ai  sensi  dell’articolo  27,  commi  4,  5  e  6  del  codice.  Il  progetto  definitivo  prevede  inoltre,  per  ogni interferenza,  la  specifica  progettazione  della  risoluzione,  con  definizione  dei  relativi  costi  e  tempi  di  esecuzione  e, quindi, contiene almeno i seguenti elaborati: </a:t>
            </a:r>
          </a:p>
        </p:txBody>
      </p:sp>
    </p:spTree>
    <p:extLst>
      <p:ext uri="{BB962C8B-B14F-4D97-AF65-F5344CB8AC3E}">
        <p14:creationId xmlns:p14="http://schemas.microsoft.com/office/powerpoint/2010/main" val="119175187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980728"/>
            <a:ext cx="7920880" cy="5016758"/>
          </a:xfrm>
          <a:prstGeom prst="rect">
            <a:avLst/>
          </a:prstGeom>
        </p:spPr>
        <p:txBody>
          <a:bodyPr wrap="square">
            <a:spAutoFit/>
          </a:bodyPr>
          <a:lstStyle/>
          <a:p>
            <a:pPr marL="342900" indent="-342900" algn="just">
              <a:buFont typeface="Arial" panose="020B0604020202020204" pitchFamily="34" charset="0"/>
              <a:buChar char="•"/>
            </a:pPr>
            <a:r>
              <a:rPr lang="it-IT" sz="2000" dirty="0"/>
              <a:t>1) planimetria con individuazione di tutte le interferenze (scala non inferiore a 1:2000), contenente i risultati della ricerca e censimento di tutte le interferenze;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2) relazione giustificativa della risoluzione delle singole interferenze;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3)  progetto  dell’intervento  di  risoluzione  della  singola  interferenza:  per  ogni  </a:t>
            </a:r>
            <a:r>
              <a:rPr lang="it-IT" sz="2000" dirty="0" err="1"/>
              <a:t>sottoservizio</a:t>
            </a:r>
            <a:r>
              <a:rPr lang="it-IT" sz="2000" dirty="0"/>
              <a:t>  interferente  dovranno  essere redatti degli specifici progetti di risoluzione dell’interferenza stessa; </a:t>
            </a:r>
          </a:p>
          <a:p>
            <a:pPr algn="just"/>
            <a:endParaRPr lang="it-IT" sz="2000" dirty="0"/>
          </a:p>
          <a:p>
            <a:pPr algn="just"/>
            <a:r>
              <a:rPr lang="it-IT" sz="2000" dirty="0"/>
              <a:t> </a:t>
            </a:r>
            <a:r>
              <a:rPr lang="it-IT" sz="2000" dirty="0" err="1"/>
              <a:t>p</a:t>
            </a:r>
            <a:r>
              <a:rPr lang="it-IT" sz="2000" dirty="0"/>
              <a:t>)  relazione  sulla  cantierizzazione:  individuazione  delle  aree  dei  cantieri,  delle  opere  accessorie  -  quali:  depositi,  officine, impianti di depurazione, opere di mitigazione - della viabilità di servizio nelle diverse fasi di costruzione delle opere; opere di chiusura dei cantieri, sistema finale e rinaturalizzazione delle aree; quantificazione dei traffici di cantiere e dei loro impatti sul livello di servizio delle infrastrutture esistenti. </a:t>
            </a:r>
          </a:p>
        </p:txBody>
      </p:sp>
    </p:spTree>
    <p:extLst>
      <p:ext uri="{BB962C8B-B14F-4D97-AF65-F5344CB8AC3E}">
        <p14:creationId xmlns:p14="http://schemas.microsoft.com/office/powerpoint/2010/main" val="338090943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980728"/>
            <a:ext cx="6330730" cy="400110"/>
          </a:xfrm>
          <a:prstGeom prst="rect">
            <a:avLst/>
          </a:prstGeom>
        </p:spPr>
        <p:txBody>
          <a:bodyPr wrap="square">
            <a:spAutoFit/>
          </a:bodyPr>
          <a:lstStyle/>
          <a:p>
            <a:pPr marL="342900" indent="-342900" algn="just">
              <a:buFont typeface="Arial" panose="020B0604020202020204" pitchFamily="34" charset="0"/>
              <a:buChar char="•"/>
            </a:pPr>
            <a:endParaRPr lang="it-IT" sz="2000" dirty="0"/>
          </a:p>
        </p:txBody>
      </p:sp>
      <p:sp>
        <p:nvSpPr>
          <p:cNvPr id="2" name="Rectangle 1">
            <a:extLst>
              <a:ext uri="{FF2B5EF4-FFF2-40B4-BE49-F238E27FC236}">
                <a16:creationId xmlns:a16="http://schemas.microsoft.com/office/drawing/2014/main" id="{FC381C1C-0D2E-4FA0-BBFE-4AA2CDB5AAF5}"/>
              </a:ext>
            </a:extLst>
          </p:cNvPr>
          <p:cNvSpPr>
            <a:spLocks noChangeArrowheads="1"/>
          </p:cNvSpPr>
          <p:nvPr/>
        </p:nvSpPr>
        <p:spPr bwMode="auto">
          <a:xfrm>
            <a:off x="539552" y="645624"/>
            <a:ext cx="7560840"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2. Alla relazione geologica di cui al comma 1, lettera a), sono allegate le ulteriori indagini e prove effettuate</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2"/>
                <a:hlinkMouseOver r:id="rId3"/>
              </a:rPr>
              <a:t>[</a:t>
            </a:r>
            <a:r>
              <a:rPr kumimoji="0" lang="it-IT" altLang="it-IT" sz="2400" b="0" i="0" u="none" strike="noStrike" cap="none" normalizeH="0" baseline="0" dirty="0" bmk="">
                <a:ln>
                  <a:noFill/>
                </a:ln>
                <a:solidFill>
                  <a:schemeClr val="tx1"/>
                </a:solidFill>
                <a:effectLst/>
                <a:latin typeface="+mj-lt"/>
                <a:ea typeface="Calibri" panose="020F0502020204030204" pitchFamily="34" charset="0"/>
                <a:cs typeface="Times New Roman" panose="02020603050405020304" pitchFamily="18" charset="0"/>
                <a:hlinkClick r:id="rId2"/>
                <a:hlinkMouseOver r:id="rId3"/>
              </a:rPr>
              <a:t>A1]</a:t>
            </a: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 completamento di quelle eseguite a livello di progetto di fattibilità tecnica ed economica, come previsto negli studi specialistici di cui all’articolo 86, comma 1, lettera b), al fine di pervenire ad una completa ed esaustiva caratterizzazione geologica del territorio e del sito interessato dal progetto.</a:t>
            </a:r>
            <a:endParaRPr kumimoji="0" lang="it-IT" altLang="it-IT" sz="2400" b="0" i="0" u="none" strike="noStrike" cap="none" normalizeH="0" baseline="0" dirty="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3. Alle relazioni idrologica e idraulica di cui al comma 1, lettera b), sono allegate le ulteriori indagini e prove effettuate a completamento di quelle eseguite a livello di progetto di fattibilità tecnica ed economica, come previsto negli studi specialistici di cui all’articolo 86, comma 1, lettera b), al fine di pervenire ad una completa ed esaustiva caratterizzazione idrologica e idraulica del territorio e del sito interessato dal progetto.</a:t>
            </a:r>
            <a:endParaRPr kumimoji="0" lang="it-IT" altLang="it-IT" sz="2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DC31CAC3-0890-43E3-96A0-6962A4AB8F62}"/>
              </a:ext>
            </a:extLst>
          </p:cNvPr>
          <p:cNvSpPr>
            <a:spLocks noChangeArrowheads="1"/>
          </p:cNvSpPr>
          <p:nvPr/>
        </p:nvSpPr>
        <p:spPr bwMode="auto">
          <a:xfrm>
            <a:off x="0" y="457200"/>
            <a:ext cx="2411994"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sp>
        <p:nvSpPr>
          <p:cNvPr id="5" name="Rectangle 3">
            <a:extLst>
              <a:ext uri="{FF2B5EF4-FFF2-40B4-BE49-F238E27FC236}">
                <a16:creationId xmlns:a16="http://schemas.microsoft.com/office/drawing/2014/main" id="{92E7CCC5-83C4-4C18-8237-F1482D71EA40}"/>
              </a:ext>
            </a:extLst>
          </p:cNvPr>
          <p:cNvSpPr>
            <a:spLocks noChangeArrowheads="1"/>
          </p:cNvSpPr>
          <p:nvPr/>
        </p:nvSpPr>
        <p:spPr bwMode="auto">
          <a:xfrm>
            <a:off x="0" y="340440"/>
            <a:ext cx="73083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8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t-IT" altLang="it-IT" sz="8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hlinkClick r:id="rId4"/>
              </a:rPr>
              <a:t>[A1]</a:t>
            </a:r>
            <a:r>
              <a:rPr kumimoji="0" lang="it-IT" altLang="it-IT" sz="10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V. sopra.</a:t>
            </a:r>
            <a:endParaRPr kumimoji="0" lang="it-IT" altLang="it-IT"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32608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980728"/>
            <a:ext cx="7920880" cy="400110"/>
          </a:xfrm>
          <a:prstGeom prst="rect">
            <a:avLst/>
          </a:prstGeom>
        </p:spPr>
        <p:txBody>
          <a:bodyPr wrap="square">
            <a:spAutoFit/>
          </a:bodyPr>
          <a:lstStyle/>
          <a:p>
            <a:pPr marL="342900" indent="-342900" algn="just">
              <a:buFont typeface="Arial" panose="020B0604020202020204" pitchFamily="34" charset="0"/>
              <a:buChar char="•"/>
            </a:pPr>
            <a:r>
              <a:rPr lang="it-IT" sz="2000" dirty="0"/>
              <a:t>1</a:t>
            </a:r>
          </a:p>
        </p:txBody>
      </p:sp>
      <p:sp>
        <p:nvSpPr>
          <p:cNvPr id="2" name="Rectangle 1">
            <a:extLst>
              <a:ext uri="{FF2B5EF4-FFF2-40B4-BE49-F238E27FC236}">
                <a16:creationId xmlns:a16="http://schemas.microsoft.com/office/drawing/2014/main" id="{47031830-8BBB-42E9-905C-49D536F6824C}"/>
              </a:ext>
            </a:extLst>
          </p:cNvPr>
          <p:cNvSpPr>
            <a:spLocks noChangeArrowheads="1"/>
          </p:cNvSpPr>
          <p:nvPr/>
        </p:nvSpPr>
        <p:spPr bwMode="auto">
          <a:xfrm>
            <a:off x="649390" y="260648"/>
            <a:ext cx="756084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4. Costituiscono parte integrante della relazione geotecnica di cui al comma 1, lettera c), tutte le indagini e prove effettuate a completamento di quelle eseguite a livello di progetto di fattibilità tecnica ed economica ed utilizzate per sviluppare i punti specifici indicati, come previsto negli studi specialistici di cui all’articolo 86, comma 1, lettera b), al fine di pervenire ad una completa ed esaustiva caratterizzazione geotecnica del sito, nello specifico dei terreni e delle rocce che ricadono nel volume significativo per le opere in progetto. In particolare, per le verifiche sismiche, nei casi per i quali sia necessario svolgere le analisi della risposta sismica locale e di valutazione del potenziale di liquefazione, di cui al punto 2) della medesima lettera b), la relazione geotecnica comprende l’illustrazione delle indagini appositamente effettuate, dei procedimenti adottati e dei risultati ottenuti.</a:t>
            </a:r>
            <a:endParaRPr kumimoji="0" lang="it-IT" altLang="it-IT" sz="24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10330366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5016758"/>
          </a:xfrm>
          <a:prstGeom prst="rect">
            <a:avLst/>
          </a:prstGeom>
        </p:spPr>
        <p:txBody>
          <a:bodyPr wrap="square">
            <a:spAutoFit/>
          </a:bodyPr>
          <a:lstStyle/>
          <a:p>
            <a:pPr algn="just"/>
            <a:r>
              <a:rPr lang="it-IT" sz="2000" dirty="0"/>
              <a:t>5. Esclusivamente per le infrastrutture di trasporto, oltre alle relazioni sopra elencate ai commi da 1 a 4 e ad altri elaborati progettuali previsti da specifiche normative in materia, il progetto definitivo comprende altresì le seguenti relazioni: </a:t>
            </a:r>
          </a:p>
          <a:p>
            <a:pPr marL="342900" indent="-342900" algn="just">
              <a:buFont typeface="Arial" panose="020B0604020202020204" pitchFamily="34" charset="0"/>
              <a:buChar char="•"/>
            </a:pPr>
            <a:r>
              <a:rPr lang="it-IT" sz="2000" dirty="0"/>
              <a:t>a)  relazione  trasportistica:  individua  le  caratteristiche  funzionali  e  prestazionali  dell’intervento  e  le  sue  interazioni  con  il territorio  e  con  il  sistema  a  rete;  descrive  le  prestazioni  dei  singoli  elementi  della  rete  mediante  l’applicazione  di  metodi  quantitativi preferibilmente di simulazione, finalizzati ad individuare i livelli di servizio nelle condizioni di domanda previste, con riferimento alle analisi di fattibilità di cui all’articolo 18, commi 2, 3 e 4;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b)  relazione  del  sistema  di  sicurezza  per  l’esercizio  ed  elaborati  che  riassumano  i  criteri  di  sicurezza  previsti  per l’infrastruttura; </a:t>
            </a:r>
          </a:p>
          <a:p>
            <a:pPr algn="just"/>
            <a:endParaRPr lang="it-IT" sz="2000" dirty="0"/>
          </a:p>
          <a:p>
            <a:pPr marL="342900" indent="-342900" algn="just">
              <a:buFont typeface="Arial" panose="020B0604020202020204" pitchFamily="34" charset="0"/>
              <a:buChar char="•"/>
            </a:pPr>
            <a:r>
              <a:rPr lang="it-IT" sz="2000" dirty="0"/>
              <a:t> </a:t>
            </a:r>
          </a:p>
        </p:txBody>
      </p:sp>
    </p:spTree>
    <p:extLst>
      <p:ext uri="{BB962C8B-B14F-4D97-AF65-F5344CB8AC3E}">
        <p14:creationId xmlns:p14="http://schemas.microsoft.com/office/powerpoint/2010/main" val="336014563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188640"/>
            <a:ext cx="7920880" cy="5016758"/>
          </a:xfrm>
          <a:prstGeom prst="rect">
            <a:avLst/>
          </a:prstGeom>
        </p:spPr>
        <p:txBody>
          <a:bodyPr wrap="square">
            <a:spAutoFit/>
          </a:bodyPr>
          <a:lstStyle/>
          <a:p>
            <a:pPr marL="342900" indent="-342900" algn="just">
              <a:buFont typeface="Arial" panose="020B0604020202020204" pitchFamily="34" charset="0"/>
              <a:buChar char="•"/>
            </a:pPr>
            <a:r>
              <a:rPr lang="it-IT" sz="2000" dirty="0"/>
              <a:t>c)  esclusivamente  per  le  infrastrutture  viarie,  relazione  sull’infrastruttura  viaria:  illustra  le  caratteristiche  geometrico-funzionali dell’infrastruttura ed i criteri, la scelta dei parametri, le verifiche di funzionalità e di sicurezza che ne hanno guidato la  progettazione;  descrive  le  tipologie,  le  stratigrafie,  la  composizione,  le  caratteristiche  e  le  prestazioni  della  relativa  sovrastruttura/pavimentazione, nonché i relativi schemi e modelli di calcolo; riporta i calcoli di dimensionamento e verifica; fornisce  tutti  gli  elementi  utili  per  la  redazione  del  piano  di  manutenzione;  nel  caso  di  calcoli  elaborati  con  l’impiego  di  programmi  automatici,  specifica  le  ipotesi  adottate  e  fornisce  indicazioni  atte  a  consentirne  la  piena  leggibilità;  definisce  i criteri  di  progettazione  utilizzati  nelle  verifiche,  tenendo  anche  conto  delle  condizioni  stratigrafiche  e  topografiche,  coerentemente  con  i  risultati  delle  indagini  e  delle  elaborazioni  riportate  nella  relazione  geotecnica,  di  cui  alla  lettera  c); </a:t>
            </a:r>
          </a:p>
        </p:txBody>
      </p:sp>
    </p:spTree>
    <p:extLst>
      <p:ext uri="{BB962C8B-B14F-4D97-AF65-F5344CB8AC3E}">
        <p14:creationId xmlns:p14="http://schemas.microsoft.com/office/powerpoint/2010/main" val="20458245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1043608" y="1196752"/>
            <a:ext cx="7056784" cy="3785652"/>
          </a:xfrm>
          <a:prstGeom prst="rect">
            <a:avLst/>
          </a:prstGeom>
        </p:spPr>
        <p:txBody>
          <a:bodyPr wrap="square">
            <a:spAutoFit/>
          </a:bodyPr>
          <a:lstStyle/>
          <a:p>
            <a:pPr algn="just"/>
            <a:r>
              <a:rPr lang="it-IT" sz="2000" dirty="0"/>
              <a:t>definisce  i  criteri  da  adottare  per  soddisfare  i  requisiti  previsti  dalla  normativa  tecnica  di  settore  e  ne  sviluppa  le  relative verifiche,  sia  per  le  nuove  opere  che  per  gli  interventi  su  infrastrutture  esistenti.  Per  questi  ultimi  interventi,  la  relazione sull’infrastruttura  viaria  è  integrata  da  una  specifica  relazione  inerente  la  valutazione  dello  stato  di  fatto  dell’infrastruttura esistente e della relativa sovrastruttura -pavimentazione, da redigersi sulla base di adeguate indagini finalizzate a valutare le prestazioni dell’infrastruttura e della relativa sovrastruttura/pavimentazione esistente, nella quale devono essere evidenziate in particolare eventuali criticità emerse dalle indagini, nonché l’eventuale presenza di dissesti.</a:t>
            </a:r>
          </a:p>
        </p:txBody>
      </p:sp>
    </p:spTree>
    <p:extLst>
      <p:ext uri="{BB962C8B-B14F-4D97-AF65-F5344CB8AC3E}">
        <p14:creationId xmlns:p14="http://schemas.microsoft.com/office/powerpoint/2010/main" val="161545814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4093428"/>
          </a:xfrm>
          <a:prstGeom prst="rect">
            <a:avLst/>
          </a:prstGeom>
        </p:spPr>
        <p:txBody>
          <a:bodyPr wrap="square">
            <a:spAutoFit/>
          </a:bodyPr>
          <a:lstStyle/>
          <a:p>
            <a:pPr algn="just"/>
            <a:endParaRPr lang="it-IT" sz="2000" dirty="0"/>
          </a:p>
          <a:p>
            <a:pPr algn="just"/>
            <a:endParaRPr lang="it-IT" sz="2000" dirty="0"/>
          </a:p>
          <a:p>
            <a:pPr algn="ctr"/>
            <a:r>
              <a:rPr lang="it-IT" sz="2000" b="1" dirty="0"/>
              <a:t>Articolo 95 Studio di impatto ambientale e studio definitivo ambientale </a:t>
            </a:r>
          </a:p>
          <a:p>
            <a:pPr algn="just"/>
            <a:endParaRPr lang="it-IT" sz="2000" dirty="0"/>
          </a:p>
          <a:p>
            <a:pPr algn="just"/>
            <a:r>
              <a:rPr lang="it-IT" sz="2000" dirty="0"/>
              <a:t>1.  Lo  studio  definitivo  ambientale  approfondisce  e  verifica  le  analisi  previste,  nello  studio  preliminare  ambientale  di  cui all’articolo  22,  nella  fase  di  redazione  del  progetto  di  fattibilità,  tenendo  conto  delle  elaborazioni  a  base  del  progetto definitivo; analizza e valuta, anche in base alle indagini e studi specialistici, di cui all’articolo 29, la significatività dei potenziali impatti sull’ambiente e il paesaggio e le eventuali relative misure di mitigazione e compensazione ambientale e paesaggistica. </a:t>
            </a:r>
          </a:p>
          <a:p>
            <a:pPr algn="just"/>
            <a:endParaRPr lang="it-IT" sz="2000" dirty="0"/>
          </a:p>
          <a:p>
            <a:pPr algn="just"/>
            <a:r>
              <a:rPr lang="it-IT" sz="2000" dirty="0"/>
              <a:t> </a:t>
            </a:r>
          </a:p>
        </p:txBody>
      </p:sp>
    </p:spTree>
    <p:extLst>
      <p:ext uri="{BB962C8B-B14F-4D97-AF65-F5344CB8AC3E}">
        <p14:creationId xmlns:p14="http://schemas.microsoft.com/office/powerpoint/2010/main" val="32680366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612844"/>
            <a:ext cx="7920880" cy="5632311"/>
          </a:xfrm>
          <a:prstGeom prst="rect">
            <a:avLst/>
          </a:prstGeom>
        </p:spPr>
        <p:txBody>
          <a:bodyPr wrap="square">
            <a:spAutoFit/>
          </a:bodyPr>
          <a:lstStyle/>
          <a:p>
            <a:pPr algn="just"/>
            <a:endParaRPr lang="it-IT" sz="2000" dirty="0"/>
          </a:p>
          <a:p>
            <a:pPr algn="just"/>
            <a:endParaRPr lang="it-IT" sz="2000" dirty="0"/>
          </a:p>
          <a:p>
            <a:pPr algn="just"/>
            <a:endParaRPr lang="it-IT" sz="2000" dirty="0"/>
          </a:p>
          <a:p>
            <a:pPr algn="just"/>
            <a:r>
              <a:rPr lang="it-IT" sz="2000" dirty="0"/>
              <a:t>2. Lo studio definitivo ambientale, oltre a quanto previsto al comma 1, comprende: </a:t>
            </a:r>
          </a:p>
          <a:p>
            <a:pPr algn="just"/>
            <a:endParaRPr lang="it-IT" sz="2000" dirty="0"/>
          </a:p>
          <a:p>
            <a:pPr marL="342900" indent="-342900" algn="just">
              <a:buFont typeface="Arial" panose="020B0604020202020204" pitchFamily="34" charset="0"/>
              <a:buChar char="•"/>
            </a:pPr>
            <a:r>
              <a:rPr lang="it-IT" sz="2000" dirty="0"/>
              <a:t>a)  la  descrizione  dei  potenziali  impatti  ambientali  del  progetto  dovuti,  in  particolare:  all'utilizzazione  delle  risorse  naturali quali  territorio,  suolo,  risorse  idriche  e  biodiversità,  tenendo  conto  della  disponibilità  di  tali  risorse;  all'emissione  di inquinanti,  rumori,  vibrazioni,  luce,  calore,  radiazioni,  alla  produzione  di  sostanze  nocive  e  allo  smaltimento  dei  rifiuti;  ai rischi naturali e antropici per la salute umana, l'ambiente, il patrimonio culturale e il paesaggio; all'impatto del progetto sul clima e alla vulnerabilità del progetto al cambiamento climatico; agli eventuali impatti ambientali cumulativi con altri progetti esistenti e/o approvati; </a:t>
            </a:r>
          </a:p>
          <a:p>
            <a:pPr algn="just"/>
            <a:endParaRPr lang="it-IT" sz="2000" dirty="0"/>
          </a:p>
          <a:p>
            <a:pPr algn="just"/>
            <a:r>
              <a:rPr lang="it-IT" sz="2000" dirty="0"/>
              <a:t> </a:t>
            </a:r>
          </a:p>
        </p:txBody>
      </p:sp>
    </p:spTree>
    <p:extLst>
      <p:ext uri="{BB962C8B-B14F-4D97-AF65-F5344CB8AC3E}">
        <p14:creationId xmlns:p14="http://schemas.microsoft.com/office/powerpoint/2010/main" val="55294673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4708981"/>
          </a:xfrm>
          <a:prstGeom prst="rect">
            <a:avLst/>
          </a:prstGeom>
        </p:spPr>
        <p:txBody>
          <a:bodyPr wrap="square">
            <a:spAutoFit/>
          </a:bodyPr>
          <a:lstStyle/>
          <a:p>
            <a:pPr algn="just"/>
            <a:endParaRPr lang="it-IT" sz="2000" dirty="0"/>
          </a:p>
          <a:p>
            <a:pPr algn="just"/>
            <a:endParaRPr lang="it-IT" sz="2000" dirty="0"/>
          </a:p>
          <a:p>
            <a:pPr marL="342900" indent="-342900" algn="just">
              <a:buFont typeface="Arial" panose="020B0604020202020204" pitchFamily="34" charset="0"/>
              <a:buChar char="•"/>
            </a:pPr>
            <a:r>
              <a:rPr lang="it-IT" sz="2000" dirty="0"/>
              <a:t>b)  in  relazione  alla  cantierizzazione  del  progetto,  la  descrizione  dei  potenziali  impatti  ambientali  dovuti  in  particolare  alle lavorazioni previste, all’interferenza con i flussi di traffico, alle tipologie di macchinari utilizzati, ai materiali movimentati; la valutazione della significatività degli impatti in relazione alla sensibilità del contesto ambientale; gli interventi di mitigazione ambientale;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c) l’individuazione delle eventuali misure/opere di mitigazione e di compensazione ambientale;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d)  la  descrizione  dei  sistemi  di  monitoraggio  ambientale,  ove  previsti,  in  termini  di  contenuti,  criteri,  metodologie, organizzazione e risorse necessarie e di attività da svolgere. </a:t>
            </a:r>
          </a:p>
        </p:txBody>
      </p:sp>
    </p:spTree>
    <p:extLst>
      <p:ext uri="{BB962C8B-B14F-4D97-AF65-F5344CB8AC3E}">
        <p14:creationId xmlns:p14="http://schemas.microsoft.com/office/powerpoint/2010/main" val="117858054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3477875"/>
          </a:xfrm>
          <a:prstGeom prst="rect">
            <a:avLst/>
          </a:prstGeom>
        </p:spPr>
        <p:txBody>
          <a:bodyPr wrap="square">
            <a:spAutoFit/>
          </a:bodyPr>
          <a:lstStyle/>
          <a:p>
            <a:pPr algn="just"/>
            <a:endParaRPr lang="it-IT" sz="2000" dirty="0"/>
          </a:p>
          <a:p>
            <a:pPr algn="just"/>
            <a:endParaRPr lang="it-IT" sz="2000" dirty="0"/>
          </a:p>
          <a:p>
            <a:pPr algn="just"/>
            <a:r>
              <a:rPr lang="it-IT" sz="2000" dirty="0"/>
              <a:t>3.  Per  progetti  di  opere  e  interventi  che  rientrano  nel  campo  di  applicazione  della  disciplina  della  valutazione  di  impatto ambientale  (VIA)  di  cui  alla  parte  seconda  del  decreto  legislativo  3  aprile  2006,  n.  152,  lo  studio  definitivo  ambientale  è sostituito da copia dello studio di impatto ambientale di cui all’articolo 22, comma 3, redatto ai sensi dell’art. 22 del decreto legislativo  3  aprile  2006,  n.  152,  predisposto  secondo  i  contenuti  dell’allegato  VII  del  decreto  legislativo  stesso  e </a:t>
            </a:r>
          </a:p>
          <a:p>
            <a:pPr algn="just"/>
            <a:r>
              <a:rPr lang="it-IT" sz="2000" dirty="0"/>
              <a:t>comprendente il progetto di monitoraggio ambientale (PMA).</a:t>
            </a:r>
          </a:p>
          <a:p>
            <a:pPr algn="just"/>
            <a:r>
              <a:rPr lang="it-IT" sz="2000" dirty="0"/>
              <a:t> </a:t>
            </a:r>
          </a:p>
        </p:txBody>
      </p:sp>
    </p:spTree>
    <p:extLst>
      <p:ext uri="{BB962C8B-B14F-4D97-AF65-F5344CB8AC3E}">
        <p14:creationId xmlns:p14="http://schemas.microsoft.com/office/powerpoint/2010/main" val="143816837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4401205"/>
          </a:xfrm>
          <a:prstGeom prst="rect">
            <a:avLst/>
          </a:prstGeom>
        </p:spPr>
        <p:txBody>
          <a:bodyPr wrap="square">
            <a:spAutoFit/>
          </a:bodyPr>
          <a:lstStyle/>
          <a:p>
            <a:pPr algn="just"/>
            <a:endParaRPr lang="it-IT" sz="2000" dirty="0"/>
          </a:p>
          <a:p>
            <a:pPr algn="just"/>
            <a:endParaRPr lang="it-IT" sz="2000" dirty="0"/>
          </a:p>
          <a:p>
            <a:pPr algn="ctr"/>
            <a:r>
              <a:rPr lang="it-IT" sz="2000" b="1" dirty="0"/>
              <a:t>Articolo 96 Elaborati grafici del progetto definitivo </a:t>
            </a:r>
            <a:endParaRPr lang="it-IT" sz="2000" dirty="0"/>
          </a:p>
          <a:p>
            <a:pPr algn="just"/>
            <a:endParaRPr lang="it-IT" sz="2000" dirty="0"/>
          </a:p>
          <a:p>
            <a:pPr algn="just"/>
            <a:r>
              <a:rPr lang="it-IT" sz="2000" dirty="0"/>
              <a:t>1.  Gli  elaborati  grafici  del  progetto  definitivo  descrivono  le  principali  caratteristiche  dell’intervento  da  realizzare.  Essi  sono redatti  nelle  opportune  scale  e  debitamente  quotati,  secondo  quanto  di  seguito  indicato  in  relazione  al  tipo  di  opera  o  di  intervento,  puntuale  o  a  rete,  da  realizzare.  La  stazione  appaltante,  qualora  non  ritenga  pertinente,  in  relazione  alla dimensione, alla categoria e alla tipologia dell’intervento, la predisposizione di uno o più elaborati grafici tra quelli di seguito elencati,  opera  motivatamente  le  necessarie  differenziazioni  e  riduzioni  o  integrazioni  dell’elenco  stesso,  definendo  la composizione specifica degli elaborati del progetto definitivo per il singolo intervento. </a:t>
            </a:r>
          </a:p>
        </p:txBody>
      </p:sp>
    </p:spTree>
    <p:extLst>
      <p:ext uri="{BB962C8B-B14F-4D97-AF65-F5344CB8AC3E}">
        <p14:creationId xmlns:p14="http://schemas.microsoft.com/office/powerpoint/2010/main" val="259723606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1536174"/>
            <a:ext cx="7920880" cy="3785652"/>
          </a:xfrm>
          <a:prstGeom prst="rect">
            <a:avLst/>
          </a:prstGeom>
        </p:spPr>
        <p:txBody>
          <a:bodyPr wrap="square">
            <a:spAutoFit/>
          </a:bodyPr>
          <a:lstStyle/>
          <a:p>
            <a:pPr algn="just"/>
            <a:endParaRPr lang="it-IT" sz="2000" dirty="0"/>
          </a:p>
          <a:p>
            <a:pPr algn="just"/>
            <a:r>
              <a:rPr lang="it-IT" sz="2000" dirty="0"/>
              <a:t>2. Per gli edifici e le altre opere puntuali, gli elaborati grafici sono costituiti, salva diversa motivata indicazione del progetto di fattibilità tecnica ed economica e salva diversa determinazione dell’amministrazione, da: </a:t>
            </a:r>
          </a:p>
          <a:p>
            <a:pPr algn="just"/>
            <a:endParaRPr lang="it-IT" sz="2000" dirty="0"/>
          </a:p>
          <a:p>
            <a:pPr marL="342900" indent="-342900" algn="just">
              <a:buFont typeface="Arial" panose="020B0604020202020204" pitchFamily="34" charset="0"/>
              <a:buChar char="•"/>
            </a:pPr>
            <a:r>
              <a:rPr lang="it-IT" sz="2000" dirty="0"/>
              <a:t>a)  stralcio  dello  strumento  urbanistico  generale  e  attuativo  con  l'esatta  indicazione  dell'area  interessata  all’intervento; planimetria d'insieme in scala non inferiore a 1:500, con le indicazioni delle curve di livello dell'area interessata all’intervento, con equidistanza non superiore a 50 centimetri, delle strade, della posizione, sagome e distacchi delle eventuali costruzioni confinanti e delle eventuali alberature esistenti con la specificazione delle varie essenze; </a:t>
            </a:r>
          </a:p>
        </p:txBody>
      </p:sp>
    </p:spTree>
    <p:extLst>
      <p:ext uri="{BB962C8B-B14F-4D97-AF65-F5344CB8AC3E}">
        <p14:creationId xmlns:p14="http://schemas.microsoft.com/office/powerpoint/2010/main" val="235635581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971600" y="1052736"/>
            <a:ext cx="7344816" cy="4708981"/>
          </a:xfrm>
          <a:prstGeom prst="rect">
            <a:avLst/>
          </a:prstGeom>
        </p:spPr>
        <p:txBody>
          <a:bodyPr wrap="square">
            <a:spAutoFit/>
          </a:bodyPr>
          <a:lstStyle/>
          <a:p>
            <a:pPr algn="just"/>
            <a:r>
              <a:rPr lang="it-IT" sz="2000" dirty="0"/>
              <a:t>elaborati  grafici  allegati  alla  relazione  geologica  di  cui  all’articolo  29  comma  1,  lettera  a),  comprendenti:  planimetria  in scala adeguata, generalmente non inferiore a 1:500, con l’ubicazione delle indagini geologiche pregresse e di quelle eseguite per  la  redazione  del  progetto  definitivo,  anche  sulla  base  di  quanto  indicato  nel  progetto  di  fattibilità  tecnico  economica;</a:t>
            </a:r>
          </a:p>
          <a:p>
            <a:pPr algn="just"/>
            <a:r>
              <a:rPr lang="it-IT" sz="2000" dirty="0"/>
              <a:t>carte  geologica,  geomorfologica  e  idrogeologica,  con  localizzazione  dell’intervento,  estese  ad  un  ambito  territoriale  significativo  ed  in  scala  generalmente  non  inferiore  a  1:500;  sezioni  geologiche,  geomorfologiche  e  idrogeologiche,  con localizzazione dell’intervento, illustranti gli assetti </a:t>
            </a:r>
            <a:r>
              <a:rPr lang="it-IT" sz="2000" dirty="0" err="1"/>
              <a:t>litostrutturali</a:t>
            </a:r>
            <a:r>
              <a:rPr lang="it-IT" sz="2000" dirty="0"/>
              <a:t>, geomorfologici ed idrogeologici ed in numero sufficiente per identificare il modello geologico in scala adeguata, generalmente non inferiore a 1:500; carta di </a:t>
            </a:r>
            <a:r>
              <a:rPr lang="it-IT" sz="2000" dirty="0" err="1"/>
              <a:t>microzonazione</a:t>
            </a:r>
            <a:r>
              <a:rPr lang="it-IT" sz="2000" dirty="0"/>
              <a:t> sismica, ove </a:t>
            </a:r>
          </a:p>
          <a:p>
            <a:pPr algn="just"/>
            <a:r>
              <a:rPr lang="it-IT" sz="2000" dirty="0"/>
              <a:t>disponibile, in scala adeguata estesa ad un ambito significativo</a:t>
            </a:r>
          </a:p>
        </p:txBody>
      </p:sp>
    </p:spTree>
    <p:extLst>
      <p:ext uri="{BB962C8B-B14F-4D97-AF65-F5344CB8AC3E}">
        <p14:creationId xmlns:p14="http://schemas.microsoft.com/office/powerpoint/2010/main" val="410490143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3477875"/>
          </a:xfrm>
          <a:prstGeom prst="rect">
            <a:avLst/>
          </a:prstGeom>
        </p:spPr>
        <p:txBody>
          <a:bodyPr wrap="square">
            <a:spAutoFit/>
          </a:bodyPr>
          <a:lstStyle/>
          <a:p>
            <a:pPr marL="342900" indent="-342900" algn="just">
              <a:buFont typeface="Arial" panose="020B0604020202020204" pitchFamily="34" charset="0"/>
              <a:buChar char="•"/>
            </a:pPr>
            <a:r>
              <a:rPr lang="it-IT" sz="2000" dirty="0"/>
              <a:t>c) elaborati grafici allegati alla relazione geotecnica di cui all’articolo 29, comma 1, lettera c) e comprendenti la planimetria in scala  non  inferiore  a  1:200,  in  relazione  alla  dimensione  dell'intervento,  con  indicazione  dei  punti  di  indagine  e  delle  strumentazioni geotecniche previste per il monitoraggio geotecnico in corso d’opera ed in esercizio; sezioni stratigrafiche con indicazione delle unità litologiche che caratterizzano il volume significativo; le sezioni stratigrafiche devono essere in numero sufficiente  a  descrivere  il  profilo  geotecnico  di  sottosuolo  per  tutte  le  diverse  parti  delle  opere  prese  a  riferimento  per  le analisi geotecniche;</a:t>
            </a:r>
          </a:p>
          <a:p>
            <a:pPr algn="just"/>
            <a:r>
              <a:rPr lang="it-IT" sz="2000" dirty="0"/>
              <a:t> </a:t>
            </a:r>
          </a:p>
        </p:txBody>
      </p:sp>
    </p:spTree>
    <p:extLst>
      <p:ext uri="{BB962C8B-B14F-4D97-AF65-F5344CB8AC3E}">
        <p14:creationId xmlns:p14="http://schemas.microsoft.com/office/powerpoint/2010/main" val="5053768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5016758"/>
          </a:xfrm>
          <a:prstGeom prst="rect">
            <a:avLst/>
          </a:prstGeom>
        </p:spPr>
        <p:txBody>
          <a:bodyPr wrap="square">
            <a:spAutoFit/>
          </a:bodyPr>
          <a:lstStyle/>
          <a:p>
            <a:pPr marL="342900" indent="-342900" algn="just">
              <a:buFont typeface="Arial" panose="020B0604020202020204" pitchFamily="34" charset="0"/>
              <a:buChar char="•"/>
            </a:pPr>
            <a:r>
              <a:rPr lang="it-IT" sz="2000" dirty="0"/>
              <a:t>d) planimetria in scala non inferiore a 1:200, in relazione alla dimensione dell'intervento, corredata da due o più sezioni atte ad  illustrare  tutti  i  profili  significativi  dell’intervento,  anche  in  relazione  al  terreno,  alle  strade  ed  agli  edifici  e  manufatti circostanti, prima e dopo la realizzazione, nella quale risultino precisati la superficie coperta di tutti i corpi di fabbrica. Tutte le  quote  altimetriche  relative  sia  al  piano  di  campagna  originario  sia  alla  sistemazione  del  terreno  dopo  la  realizzazione  dell’intervento,  sono  riferite  ad  un  caposaldo  fisso.  La  planimetria  riporta  la  sistemazione  degli  spazi  esterni  indicando  le recinzioni, le essenze arboree da porre a dimora e le eventuali superfici da destinare a parcheggio; è altresì integrata da una tabella  riassuntiva  di  tutti  gli  elementi  geometrici  del  progetto:  superficie  dell'area,  volume  dell'edificio,  superficie  coperta totale e dei singoli piani e ogni altro utile elemento; </a:t>
            </a:r>
          </a:p>
          <a:p>
            <a:pPr algn="just"/>
            <a:endParaRPr lang="it-IT" sz="2000" dirty="0"/>
          </a:p>
        </p:txBody>
      </p:sp>
    </p:spTree>
    <p:extLst>
      <p:ext uri="{BB962C8B-B14F-4D97-AF65-F5344CB8AC3E}">
        <p14:creationId xmlns:p14="http://schemas.microsoft.com/office/powerpoint/2010/main" val="279587482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5324535"/>
          </a:xfrm>
          <a:prstGeom prst="rect">
            <a:avLst/>
          </a:prstGeom>
        </p:spPr>
        <p:txBody>
          <a:bodyPr wrap="square">
            <a:spAutoFit/>
          </a:bodyPr>
          <a:lstStyle/>
          <a:p>
            <a:pPr marL="342900" indent="-342900" algn="just">
              <a:buFont typeface="Arial" panose="020B0604020202020204" pitchFamily="34" charset="0"/>
              <a:buChar char="•"/>
            </a:pPr>
            <a:r>
              <a:rPr lang="it-IT" sz="2000" dirty="0"/>
              <a:t>e) piante dei vari livelli, nella scala prescritta dai regolamenti edilizi o da normative specifiche e comunque non inferiore a 1:100 con l'indicazione delle destinazioni d'uso, delle quote planimetriche e altimetriche e delle strutture portanti. Le quote altimetriche sono riferite al caposaldo di cui alla lettera d) ed in tutte le piante sono e indicate le sezioni di cui alla lettera f);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err="1"/>
              <a:t>f</a:t>
            </a:r>
            <a:r>
              <a:rPr lang="it-IT" sz="2000" dirty="0"/>
              <a:t>) sezioni, trasversali e longitudinali in numero adeguato nella scala prescritta da regolamenti edilizi o da normative specifiche e comunque non inferiore a 1:100, con la misura delle altezze nette dei singoli piani, dello spessore dei solai e della altezza totale  dell'edificio.  In  tali  sezioni  è  altresì  indicato  l'andamento  del  terreno  prima  e  dopo  la  realizzazione  dell’intervento, lungo le sezioni stesse, fino al confine ed alle eventuali strade limitrofe; tutte le quote altimetriche sono riferite allo stesso caposaldo di cui alla lettera d); </a:t>
            </a:r>
          </a:p>
          <a:p>
            <a:pPr algn="just"/>
            <a:endParaRPr lang="it-IT" sz="2000" dirty="0"/>
          </a:p>
          <a:p>
            <a:pPr algn="just"/>
            <a:r>
              <a:rPr lang="it-IT" sz="2000" dirty="0"/>
              <a:t> </a:t>
            </a:r>
          </a:p>
        </p:txBody>
      </p:sp>
    </p:spTree>
    <p:extLst>
      <p:ext uri="{BB962C8B-B14F-4D97-AF65-F5344CB8AC3E}">
        <p14:creationId xmlns:p14="http://schemas.microsoft.com/office/powerpoint/2010/main" val="431498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052736"/>
            <a:ext cx="7920880" cy="4401205"/>
          </a:xfrm>
          <a:prstGeom prst="rect">
            <a:avLst/>
          </a:prstGeom>
        </p:spPr>
        <p:txBody>
          <a:bodyPr wrap="square">
            <a:spAutoFit/>
          </a:bodyPr>
          <a:lstStyle/>
          <a:p>
            <a:pPr marL="342900" indent="-342900" algn="just">
              <a:buFont typeface="Arial" panose="020B0604020202020204" pitchFamily="34" charset="0"/>
              <a:buChar char="•"/>
            </a:pPr>
            <a:r>
              <a:rPr lang="it-IT" sz="2000" dirty="0"/>
              <a:t>g)  tutti  i  prospetti,  a  semplice  contorno,  nella  scala  prescritta  da  normative  specifiche  e  comunque  non  inferiore  a  1:100, completi di riferimento alle altezze e ai distacchi degli edifici circostanti, alle quote del terreno e alle sue eventuali modifiche; se l'edificio è adiacente ad altri fabbricati, i disegni dei prospetti comprendono anche quelli schematici delle facciate adiacenti;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h)  elaborati  grafici  nella  scala  prescritta  da  normative  specifiche  e  comunque  non  inferiore  a  1:100,  atti  ad  illustrare  il progetto strutturale nei suoi aspetti fondamentali, anche per quanto riguarda le fondazioni;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i) schemi funzionali e dimensionamento di massima dei singoli impianti, sia interni che esterni;</a:t>
            </a:r>
          </a:p>
        </p:txBody>
      </p:sp>
    </p:spTree>
    <p:extLst>
      <p:ext uri="{BB962C8B-B14F-4D97-AF65-F5344CB8AC3E}">
        <p14:creationId xmlns:p14="http://schemas.microsoft.com/office/powerpoint/2010/main" val="422546179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332656"/>
            <a:ext cx="7920880" cy="5940088"/>
          </a:xfrm>
          <a:prstGeom prst="rect">
            <a:avLst/>
          </a:prstGeom>
        </p:spPr>
        <p:txBody>
          <a:bodyPr wrap="square">
            <a:spAutoFit/>
          </a:bodyPr>
          <a:lstStyle/>
          <a:p>
            <a:pPr marL="342900" indent="-342900" algn="just">
              <a:buFont typeface="Arial" panose="020B0604020202020204" pitchFamily="34" charset="0"/>
              <a:buChar char="•"/>
            </a:pPr>
            <a:r>
              <a:rPr lang="it-IT" sz="2000" dirty="0"/>
              <a:t>l) planimetrie e sezioni in scala non inferiore a 1:100, in cui sono riportati i tracciati principali delle reti impiantistiche esterne e la localizzazione delle centrali dei diversi apparati, con l'indicazione del rispetto delle vigenti norme in materia di sicurezza, in modo da poterne determinare il relativo costo;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m) interventi di mitigazione e compensazione ambientale e di inserimento paesaggistico: </a:t>
            </a:r>
          </a:p>
          <a:p>
            <a:pPr algn="just"/>
            <a:endParaRPr lang="it-IT" sz="2000" dirty="0"/>
          </a:p>
          <a:p>
            <a:pPr marL="900113" indent="-546100" algn="just">
              <a:buFont typeface="+mj-lt"/>
              <a:buAutoNum type="arabicPeriod"/>
            </a:pPr>
            <a:r>
              <a:rPr lang="it-IT" sz="2000" dirty="0"/>
              <a:t>planimetria  generale  in  scala  non  inferiore  a  1:500,  in  relazione  alla  dimensione  dell’intervento,  con  la  localizzazione  di tutti gli interventi di mitigazione e compensazione ambientale previsti;</a:t>
            </a:r>
          </a:p>
          <a:p>
            <a:pPr marL="900113" indent="-546100" algn="just">
              <a:buFont typeface="+mj-lt"/>
              <a:buAutoNum type="arabicPeriod"/>
            </a:pPr>
            <a:r>
              <a:rPr lang="it-IT" sz="2000" dirty="0"/>
              <a:t>elaborati tipologici in scala adeguata per i diversi interventi di mitigazione e compensazione ambientale e di inserimento paesaggistico previsti.</a:t>
            </a:r>
          </a:p>
          <a:p>
            <a:pPr marL="900113" indent="-546100" algn="just">
              <a:buFont typeface="+mj-lt"/>
              <a:buAutoNum type="arabicPeriod"/>
            </a:pPr>
            <a:r>
              <a:rPr lang="it-IT" sz="2000" dirty="0"/>
              <a:t>Le prescrizioni di cui al comma 2 valgono anche per gli altri interventi ed opere puntuali, per quanto pertinenti e con gli opportuni adattamenti.</a:t>
            </a:r>
          </a:p>
        </p:txBody>
      </p:sp>
    </p:spTree>
    <p:extLst>
      <p:ext uri="{BB962C8B-B14F-4D97-AF65-F5344CB8AC3E}">
        <p14:creationId xmlns:p14="http://schemas.microsoft.com/office/powerpoint/2010/main" val="293935621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404664"/>
            <a:ext cx="7920880" cy="5324535"/>
          </a:xfrm>
          <a:prstGeom prst="rect">
            <a:avLst/>
          </a:prstGeom>
        </p:spPr>
        <p:txBody>
          <a:bodyPr wrap="square">
            <a:spAutoFit/>
          </a:bodyPr>
          <a:lstStyle/>
          <a:p>
            <a:pPr algn="just"/>
            <a:r>
              <a:rPr lang="it-IT" sz="2000" dirty="0"/>
              <a:t>4) Per gli interventi su opere esistenti, gli elaborati indicano, con idonea rappresentazione grafica, le parti conservate, quelle da demolire e quelle di nuova costruzione o di ampliamento, nonché, ove pertinente, le soluzioni da adottare per la salvaguardia o la protezione delle preesistenze al contorno. </a:t>
            </a:r>
          </a:p>
          <a:p>
            <a:pPr algn="just"/>
            <a:endParaRPr lang="it-IT" sz="2000" dirty="0"/>
          </a:p>
          <a:p>
            <a:pPr algn="just"/>
            <a:r>
              <a:rPr lang="it-IT" sz="2000" dirty="0"/>
              <a:t> 5) Per i lavori e le opere a rete, gli elaborati grafici sono costituiti, salva diversa indicazione del progetto di fattibilità e salva diversa motivata determinazione dell’amministrazione, da: </a:t>
            </a:r>
          </a:p>
          <a:p>
            <a:pPr algn="just"/>
            <a:r>
              <a:rPr lang="it-IT" sz="2000" dirty="0"/>
              <a:t> </a:t>
            </a:r>
          </a:p>
          <a:p>
            <a:pPr marL="457200" indent="-457200" algn="just">
              <a:buAutoNum type="alphaLcParenR"/>
            </a:pPr>
            <a:r>
              <a:rPr lang="it-IT" sz="2000" dirty="0"/>
              <a:t>elaborati generali - studi e indagini: </a:t>
            </a:r>
          </a:p>
          <a:p>
            <a:pPr marL="342900" indent="-342900" algn="just">
              <a:buFont typeface="Arial" panose="020B0604020202020204" pitchFamily="34" charset="0"/>
              <a:buChar char="•"/>
            </a:pPr>
            <a:r>
              <a:rPr lang="it-IT" sz="2000" dirty="0"/>
              <a:t>1)  stralcio  dello  strumento  urbanistico  generale  o  attuativo  con  l'esatta  indicazione  dei  tracciati  dell’intervento;  se  sono necessari più stralci è redatto anche un quadro d'insieme in scala non inferiore a 1:25.000; </a:t>
            </a:r>
          </a:p>
          <a:p>
            <a:pPr marL="342900" indent="-342900" algn="just">
              <a:buFont typeface="Arial" panose="020B0604020202020204" pitchFamily="34" charset="0"/>
              <a:buChar char="•"/>
            </a:pPr>
            <a:r>
              <a:rPr lang="it-IT" sz="2000" dirty="0"/>
              <a:t> 2) corografia di inquadramento 1:25.000; corografia generale in scala non inferiore a 1:10.000; </a:t>
            </a:r>
          </a:p>
        </p:txBody>
      </p:sp>
    </p:spTree>
    <p:extLst>
      <p:ext uri="{BB962C8B-B14F-4D97-AF65-F5344CB8AC3E}">
        <p14:creationId xmlns:p14="http://schemas.microsoft.com/office/powerpoint/2010/main" val="33511356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450506"/>
            <a:ext cx="7920880" cy="5940088"/>
          </a:xfrm>
          <a:prstGeom prst="rect">
            <a:avLst/>
          </a:prstGeom>
        </p:spPr>
        <p:txBody>
          <a:bodyPr wrap="square">
            <a:spAutoFit/>
          </a:bodyPr>
          <a:lstStyle/>
          <a:p>
            <a:pPr marL="342900" indent="-342900" algn="just">
              <a:buFont typeface="Arial" panose="020B0604020202020204" pitchFamily="34" charset="0"/>
              <a:buChar char="•"/>
            </a:pPr>
            <a:r>
              <a:rPr lang="it-IT" sz="2000" dirty="0"/>
              <a:t>3) planimetria con ubicazione delle indagini geologiche pregresse e di quelle eseguite per la redazione del progetto definitivo, anche sulla base di quanto indicato nel progetto di fattibilità tecnico economica, in scala non inferiore a 1:5.000;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4)  carte  geologica,  geomorfologica  e  idrogeologica,  con  localizzazione  dell’intervento,  estese  ad  un  ambito  territoriale significativo ed in scala generalmente non inferiore a 1:5.000;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5)   sezioni   geologiche,   geomorfologiche   e   idrogeologiche,   con   localizzazione   dell’intervento,   illustranti   gli   assetti </a:t>
            </a:r>
            <a:r>
              <a:rPr lang="it-IT" sz="2000" dirty="0" err="1"/>
              <a:t>litostrutturali</a:t>
            </a:r>
            <a:r>
              <a:rPr lang="it-IT" sz="2000" dirty="0"/>
              <a:t>,  geomorfologici  ed  idrogeologici  ed  in  numero  sufficiente  per  identificare  il  modello  geologico  in  scala  adeguata, generalmente non inferiore a 1:5.000;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6) carta di </a:t>
            </a:r>
            <a:r>
              <a:rPr lang="it-IT" sz="2000" dirty="0" err="1"/>
              <a:t>microzonazione</a:t>
            </a:r>
            <a:r>
              <a:rPr lang="it-IT" sz="2000" dirty="0"/>
              <a:t> sismica, ove disponibile, in scala adeguata estesa ad un ambito significativo; </a:t>
            </a:r>
          </a:p>
          <a:p>
            <a:pPr algn="just"/>
            <a:endParaRPr lang="it-IT" sz="2000" dirty="0"/>
          </a:p>
          <a:p>
            <a:pPr algn="just"/>
            <a:r>
              <a:rPr lang="it-IT" sz="2000" dirty="0"/>
              <a:t> </a:t>
            </a:r>
          </a:p>
        </p:txBody>
      </p:sp>
    </p:spTree>
    <p:extLst>
      <p:ext uri="{BB962C8B-B14F-4D97-AF65-F5344CB8AC3E}">
        <p14:creationId xmlns:p14="http://schemas.microsoft.com/office/powerpoint/2010/main" val="197726066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332656"/>
            <a:ext cx="7920880" cy="5940088"/>
          </a:xfrm>
          <a:prstGeom prst="rect">
            <a:avLst/>
          </a:prstGeom>
        </p:spPr>
        <p:txBody>
          <a:bodyPr wrap="square">
            <a:spAutoFit/>
          </a:bodyPr>
          <a:lstStyle/>
          <a:p>
            <a:pPr marL="342900" indent="-342900" algn="just">
              <a:buFont typeface="Arial" panose="020B0604020202020204" pitchFamily="34" charset="0"/>
              <a:buChar char="•"/>
            </a:pPr>
            <a:r>
              <a:rPr lang="it-IT" sz="2000" dirty="0"/>
              <a:t>7)  elaborati  grafici  allegati  alla  relazione  geotecnica  nelle  stesse  scale  indicate  nei  successivi  numeri  da  13)  a  15)  e comprendenti:  planimetria  con  indicazione  dei  punti  di  indagine  e  delle  strumentazioni  installate  appositamente  per  la progettazione  geotecnica,  per  il  monitoraggio  in  corso  d’opera  ed  in  esercizio;  sezioni  stratigrafiche  con  indicazione  delle  unità  litologiche  che  caratterizzano  il  volume  significativo, in  numero  sufficiente  a descrivere  il  profilo  geotecnico  di  sottosuolo  lungo  lo  sviluppo  delle  opere  per  tutte  le  diverse  situazioni  prese  in  considerazione per le analisi geotecniche;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8) profilo geotecnico in scala non inferiore a 1:5.000/500 con la rappresentazione dei principali manufatti e da cui sia possibile dedurre gli schemi e i modelli di sottosuolo adottati per le analisi geotecniche;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9) corografia dei bacini in scala non inferiore a 1:25.000;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10) planimetrie dello stato attuale in scala non inferiore a 1:5.000; </a:t>
            </a:r>
          </a:p>
          <a:p>
            <a:pPr algn="just"/>
            <a:r>
              <a:rPr lang="it-IT" sz="2000" dirty="0"/>
              <a:t> </a:t>
            </a:r>
          </a:p>
        </p:txBody>
      </p:sp>
    </p:spTree>
    <p:extLst>
      <p:ext uri="{BB962C8B-B14F-4D97-AF65-F5344CB8AC3E}">
        <p14:creationId xmlns:p14="http://schemas.microsoft.com/office/powerpoint/2010/main" val="133772814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196752"/>
            <a:ext cx="7920880" cy="4708981"/>
          </a:xfrm>
          <a:prstGeom prst="rect">
            <a:avLst/>
          </a:prstGeom>
        </p:spPr>
        <p:txBody>
          <a:bodyPr wrap="square">
            <a:spAutoFit/>
          </a:bodyPr>
          <a:lstStyle/>
          <a:p>
            <a:pPr marL="342900" indent="-342900" algn="just">
              <a:buFont typeface="Arial" panose="020B0604020202020204" pitchFamily="34" charset="0"/>
              <a:buChar char="•"/>
            </a:pPr>
            <a:r>
              <a:rPr lang="it-IT" sz="2000" dirty="0"/>
              <a:t>11) planimetrie di insieme in scala non inferiore a 1:5.000; </a:t>
            </a:r>
          </a:p>
          <a:p>
            <a:pPr algn="just"/>
            <a:endParaRPr lang="it-IT" sz="2000" dirty="0"/>
          </a:p>
          <a:p>
            <a:pPr marL="342900" indent="-342900" algn="just">
              <a:buFont typeface="Arial" panose="020B0604020202020204" pitchFamily="34" charset="0"/>
              <a:buChar char="•"/>
            </a:pPr>
            <a:r>
              <a:rPr lang="it-IT" sz="2000" dirty="0"/>
              <a:t>12) planimetrie stradali, ferroviarie e idrauliche con le indicazioni delle curve di livello, in scala non inferiore a 1:2.000 (1:1000 per le tratte in area urbana). La planimetria contiene una rappresentazione del corpo stradale, ferroviario o idraulico; il corpo stradale va rappresentato in ogni sua parte - scarpate, opere di sostegno, fossi di guardia, opere idrauliche, reti di recinzione, fasce di rispetto -, allo scopo di determinare esattamente l’ingombro dell’infrastruttura.; vanno inoltre essere rappresentate le caratteristiche geometriche del tracciato e le opere d’arte; planimetrie con indicazione dei livelli di servizio dei diversi elementi stradali, nella scala appropriata alla tipologia di infrastruttura per le tratte in area extraurbana e non inferiore a 1:000 per le tratte in area urbana; </a:t>
            </a:r>
          </a:p>
          <a:p>
            <a:pPr algn="just"/>
            <a:r>
              <a:rPr lang="it-IT" sz="2000" dirty="0"/>
              <a:t> </a:t>
            </a:r>
          </a:p>
        </p:txBody>
      </p:sp>
    </p:spTree>
    <p:extLst>
      <p:ext uri="{BB962C8B-B14F-4D97-AF65-F5344CB8AC3E}">
        <p14:creationId xmlns:p14="http://schemas.microsoft.com/office/powerpoint/2010/main" val="298012856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124744"/>
            <a:ext cx="7920880" cy="4401205"/>
          </a:xfrm>
          <a:prstGeom prst="rect">
            <a:avLst/>
          </a:prstGeom>
        </p:spPr>
        <p:txBody>
          <a:bodyPr wrap="square">
            <a:spAutoFit/>
          </a:bodyPr>
          <a:lstStyle/>
          <a:p>
            <a:pPr marL="342900" indent="-342900" algn="just">
              <a:buFont typeface="Arial" panose="020B0604020202020204" pitchFamily="34" charset="0"/>
              <a:buChar char="•"/>
            </a:pPr>
            <a:r>
              <a:rPr lang="it-IT" sz="2000" dirty="0"/>
              <a:t>13) profili longitudinali altimetrici delle opere e dei lavori da realizzare in scala non inferiore 1:200 per le altezze e 1:2.000 per le  lunghezze,  contenenti  l’indicazione  di  tutte  le  opere  d’arte  previste,  le  intersezioni  con  reti  di  trasporto,  di  servizi  e idrologiche,  le  caratteristiche  geometriche  del  tracciato;  per  le  tratte  in  area  urbana  la  scala  non è inferiore  a 1:100 per le altezze e 1:1000 per le lunghezze;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14) sezioni stradali, ferroviarie, idrauliche e simili in scala non inferiore ad 1:100;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15) sezioni trasversali correnti, in numero e scala adeguati comunque non inferiori a 1:200 per una corretta valutazione delle quantità e dei costi. </a:t>
            </a:r>
          </a:p>
        </p:txBody>
      </p:sp>
    </p:spTree>
    <p:extLst>
      <p:ext uri="{BB962C8B-B14F-4D97-AF65-F5344CB8AC3E}">
        <p14:creationId xmlns:p14="http://schemas.microsoft.com/office/powerpoint/2010/main" val="409938866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124744"/>
            <a:ext cx="7920880" cy="4093428"/>
          </a:xfrm>
          <a:prstGeom prst="rect">
            <a:avLst/>
          </a:prstGeom>
        </p:spPr>
        <p:txBody>
          <a:bodyPr wrap="square">
            <a:spAutoFit/>
          </a:bodyPr>
          <a:lstStyle/>
          <a:p>
            <a:pPr algn="just"/>
            <a:r>
              <a:rPr lang="it-IT" sz="2000" dirty="0"/>
              <a:t>b) opere d’arte: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1) planimetrie, piante, prospetti, sezioni longitudinali e trasversali, atte a descrivere l’opera nel complesso e in tutte le sue componenti strutturali;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2) profilo geotecnico in scala adeguata alle caratteristiche dell’opera con indicazione schematica dei parametri e dei modelli di comportamento adottati per il dimensionamento geotecnico;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3) carpenterie in scala non inferiore a 1:100; </a:t>
            </a:r>
          </a:p>
          <a:p>
            <a:pPr algn="just"/>
            <a:r>
              <a:rPr lang="it-IT" sz="2000" dirty="0"/>
              <a:t> </a:t>
            </a:r>
          </a:p>
          <a:p>
            <a:pPr marL="342900" indent="-342900" algn="just">
              <a:buFont typeface="Arial" panose="020B0604020202020204" pitchFamily="34" charset="0"/>
              <a:buChar char="•"/>
            </a:pPr>
            <a:r>
              <a:rPr lang="it-IT" sz="2000" dirty="0"/>
              <a:t>4) disegni complessivi delle opere accessorie in scala adeguata; </a:t>
            </a:r>
          </a:p>
        </p:txBody>
      </p:sp>
    </p:spTree>
    <p:extLst>
      <p:ext uri="{BB962C8B-B14F-4D97-AF65-F5344CB8AC3E}">
        <p14:creationId xmlns:p14="http://schemas.microsoft.com/office/powerpoint/2010/main" val="215511637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260648"/>
            <a:ext cx="7920880" cy="4401205"/>
          </a:xfrm>
          <a:prstGeom prst="rect">
            <a:avLst/>
          </a:prstGeom>
        </p:spPr>
        <p:txBody>
          <a:bodyPr wrap="square">
            <a:spAutoFit/>
          </a:bodyPr>
          <a:lstStyle/>
          <a:p>
            <a:pPr algn="just"/>
            <a:r>
              <a:rPr lang="it-IT" sz="2000" dirty="0"/>
              <a:t>c) interventi di mitigazione e compensazione ambientale e di inserimento paesaggistico: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1)  planimetria  generale  in  scala  non  inferiore  a  1:5.000  con  la  localizzazione  di  tutti  gli  interventi  di  mitigazione  e compensazione ambientale previsti;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2) elaborati tipologici in scala adeguata per i diversi interventi di mitigazione e compensazione ambientale e di inserimento paesaggistico previsti; </a:t>
            </a:r>
          </a:p>
          <a:p>
            <a:pPr marL="342900" indent="-342900" algn="just">
              <a:buFont typeface="Arial" panose="020B0604020202020204" pitchFamily="34" charset="0"/>
              <a:buChar char="•"/>
            </a:pPr>
            <a:endParaRPr lang="it-IT" sz="2000" dirty="0"/>
          </a:p>
          <a:p>
            <a:pPr algn="just"/>
            <a:r>
              <a:rPr lang="it-IT" sz="2000" dirty="0"/>
              <a:t>d) abaco sinottico di tutti gli interventi previsti con il relativo costo, in riscontro a quanto indicato nel quadro economico;</a:t>
            </a:r>
          </a:p>
          <a:p>
            <a:pPr algn="just"/>
            <a:endParaRPr lang="it-IT" sz="2000" dirty="0"/>
          </a:p>
        </p:txBody>
      </p:sp>
    </p:spTree>
    <p:extLst>
      <p:ext uri="{BB962C8B-B14F-4D97-AF65-F5344CB8AC3E}">
        <p14:creationId xmlns:p14="http://schemas.microsoft.com/office/powerpoint/2010/main" val="90871464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124744"/>
            <a:ext cx="7920880" cy="4093428"/>
          </a:xfrm>
          <a:prstGeom prst="rect">
            <a:avLst/>
          </a:prstGeom>
        </p:spPr>
        <p:txBody>
          <a:bodyPr wrap="square">
            <a:spAutoFit/>
          </a:bodyPr>
          <a:lstStyle/>
          <a:p>
            <a:pPr algn="just"/>
            <a:r>
              <a:rPr lang="it-IT" sz="2000" dirty="0"/>
              <a:t>e) impianti: </a:t>
            </a:r>
          </a:p>
          <a:p>
            <a:pPr algn="just"/>
            <a:endParaRPr lang="it-IT" sz="2000" dirty="0"/>
          </a:p>
          <a:p>
            <a:pPr marL="342900" indent="-342900" algn="just">
              <a:buFont typeface="Arial" panose="020B0604020202020204" pitchFamily="34" charset="0"/>
              <a:buChar char="•"/>
            </a:pPr>
            <a:r>
              <a:rPr lang="it-IT" sz="2000" dirty="0"/>
              <a:t>1) schemi funzionali e dimensionamento preliminare dei singoli impianti;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2) planimetrie e sezioni in scala adeguata, in cui sono riportati i tracciati principali delle reti impiantistiche e la localizzazione delle  centrali  dei  diversi  apparati,  con  l'indicazione  del  rispetto  delle  vigenti  norme  in  materia  di  sicurezza,  in  modo  da  poterne determinare il relativo costo;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3) sezioni tipo stradali, ferroviarie o idrauliche con le relative componenti impiantistiche;</a:t>
            </a:r>
          </a:p>
        </p:txBody>
      </p:sp>
    </p:spTree>
    <p:extLst>
      <p:ext uri="{BB962C8B-B14F-4D97-AF65-F5344CB8AC3E}">
        <p14:creationId xmlns:p14="http://schemas.microsoft.com/office/powerpoint/2010/main" val="175372559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528733B-F9C1-6747-91FE-F38439A63DEC}"/>
              </a:ext>
            </a:extLst>
          </p:cNvPr>
          <p:cNvSpPr/>
          <p:nvPr/>
        </p:nvSpPr>
        <p:spPr>
          <a:xfrm>
            <a:off x="683568" y="836712"/>
            <a:ext cx="7704856" cy="4801314"/>
          </a:xfrm>
          <a:prstGeom prst="rect">
            <a:avLst/>
          </a:prstGeom>
        </p:spPr>
        <p:txBody>
          <a:bodyPr wrap="square">
            <a:spAutoFit/>
          </a:bodyPr>
          <a:lstStyle/>
          <a:p>
            <a:pPr algn="just"/>
            <a:r>
              <a:rPr lang="it-IT" dirty="0" err="1"/>
              <a:t>f</a:t>
            </a:r>
            <a:r>
              <a:rPr lang="it-IT" dirty="0"/>
              <a:t>) siti di cava e di deposito: </a:t>
            </a:r>
          </a:p>
          <a:p>
            <a:pPr algn="just"/>
            <a:endParaRPr lang="it-IT" dirty="0"/>
          </a:p>
          <a:p>
            <a:pPr marL="285750" indent="-285750" algn="just">
              <a:buFont typeface="Arial" panose="020B0604020202020204" pitchFamily="34" charset="0"/>
              <a:buChar char="•"/>
            </a:pPr>
            <a:r>
              <a:rPr lang="it-IT" dirty="0"/>
              <a:t> 1)  planimetria  rappresentativa  dei  siti  di  cava  e  di  deposito  in  scala  non  inferiore  a  1:5000  nelle  situazioni  anteriori  e posteriori agli interventi; </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 2) sistemazione finale del singolo sito in scala adeguata. </a:t>
            </a:r>
          </a:p>
          <a:p>
            <a:pPr algn="just"/>
            <a:endParaRPr lang="it-IT" dirty="0"/>
          </a:p>
          <a:p>
            <a:pPr algn="just"/>
            <a:r>
              <a:rPr lang="it-IT" dirty="0"/>
              <a:t>6. I valori minimi delle scale contenuti nel presente articolo possono essere variati su indicazione della stazione appaltante. </a:t>
            </a:r>
          </a:p>
          <a:p>
            <a:pPr algn="just"/>
            <a:endParaRPr lang="it-IT" dirty="0"/>
          </a:p>
          <a:p>
            <a:pPr algn="just"/>
            <a:r>
              <a:rPr lang="it-IT" dirty="0"/>
              <a:t> 7.  Nei  casi  di  affidamento  dei  lavori  sulla  base  del  progetto  definitivo  quando  previsto  dal  codice,  gli  elaborati  grafici  del progetto architettonico e, ove occorrente, di quello strutturale devono contenere, in relazione al tipo di opera, anche dettagli costruttivi  in  scala  opportuna,  indicativamente  1:50/1:20,  degli  elementi  rilevanti  ai  fini  della  chiara  definizione  formale  e </a:t>
            </a:r>
          </a:p>
          <a:p>
            <a:pPr algn="just"/>
            <a:r>
              <a:rPr lang="it-IT" dirty="0"/>
              <a:t>tecnico-costruttiva dell’intervento. </a:t>
            </a:r>
          </a:p>
        </p:txBody>
      </p:sp>
    </p:spTree>
    <p:extLst>
      <p:ext uri="{BB962C8B-B14F-4D97-AF65-F5344CB8AC3E}">
        <p14:creationId xmlns:p14="http://schemas.microsoft.com/office/powerpoint/2010/main" val="250996030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65302"/>
            <a:ext cx="7920880" cy="6247864"/>
          </a:xfrm>
          <a:prstGeom prst="rect">
            <a:avLst/>
          </a:prstGeom>
        </p:spPr>
        <p:txBody>
          <a:bodyPr wrap="square">
            <a:spAutoFit/>
          </a:bodyPr>
          <a:lstStyle/>
          <a:p>
            <a:pPr algn="ctr"/>
            <a:r>
              <a:rPr lang="it-IT" sz="2000" b="1" dirty="0"/>
              <a:t>Articolo 97 Calcoli delle strutture e degli impianti </a:t>
            </a:r>
          </a:p>
          <a:p>
            <a:pPr marL="342900" indent="-342900" algn="just">
              <a:buFont typeface="Arial" panose="020B0604020202020204" pitchFamily="34" charset="0"/>
              <a:buChar char="•"/>
            </a:pPr>
            <a:endParaRPr lang="it-IT" sz="2000" dirty="0"/>
          </a:p>
          <a:p>
            <a:pPr algn="just"/>
            <a:r>
              <a:rPr lang="it-IT" sz="2000" dirty="0"/>
              <a:t>1. I calcoli delle strutture e degli impianti sono tali da consentire di determinare tutti gli elementi dimensionali, dimostrandone la piena compatibilità ed integrazione con l’aspetto architettonico ed impiantistico e più in generale con tutti gli altri aspetti del progetto. </a:t>
            </a:r>
          </a:p>
          <a:p>
            <a:pPr marL="342900" indent="-342900" algn="just">
              <a:buFont typeface="Arial" panose="020B0604020202020204" pitchFamily="34" charset="0"/>
              <a:buChar char="•"/>
            </a:pPr>
            <a:endParaRPr lang="it-IT" sz="2000" dirty="0"/>
          </a:p>
          <a:p>
            <a:pPr algn="just"/>
            <a:r>
              <a:rPr lang="it-IT" sz="2000" dirty="0"/>
              <a:t>2. I calcoli delle strutture comprendono i criteri di impostazione del calcolo, le azioni, i criteri di verifica e la definizione degli elementi strutturali principali che interferiscono con l’aspetto architettonico e con le altre categorie di opere. </a:t>
            </a:r>
          </a:p>
          <a:p>
            <a:pPr algn="just"/>
            <a:r>
              <a:rPr lang="it-IT" sz="2000" dirty="0"/>
              <a:t>3.  I  calcoli  delle  strutture  che  interagiscono  con  il  terreno,  quali  fondazioni  superficiali  o  profonde,  opere  di  sostegno  fuori terra  o  interrate,  sono svolti  coerentemente  con  le  analisi  geotecniche  sviluppate  per  le  stesse  opere  nell’ambito della  Relazione  geotecnica.  Ciò  vale  in  particolare  per  quelle  opere  per  le  quali  il  dimensionamento  è  condizionato  dalla  interazione  terreno-struttura  dove  le  azioni  esercitate  dal  terreno  dipendono  dal  comportamento  meccanico  del  volume significativo come pure dalle modalità e dalle sequenze costruttive. </a:t>
            </a:r>
          </a:p>
        </p:txBody>
      </p:sp>
    </p:spTree>
    <p:extLst>
      <p:ext uri="{BB962C8B-B14F-4D97-AF65-F5344CB8AC3E}">
        <p14:creationId xmlns:p14="http://schemas.microsoft.com/office/powerpoint/2010/main" val="115568944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1556792"/>
            <a:ext cx="7920880" cy="4093428"/>
          </a:xfrm>
          <a:prstGeom prst="rect">
            <a:avLst/>
          </a:prstGeom>
        </p:spPr>
        <p:txBody>
          <a:bodyPr wrap="square">
            <a:spAutoFit/>
          </a:bodyPr>
          <a:lstStyle/>
          <a:p>
            <a:pPr marL="342900" indent="-342900" algn="just">
              <a:buFont typeface="Arial" panose="020B0604020202020204" pitchFamily="34" charset="0"/>
              <a:buChar char="•"/>
            </a:pPr>
            <a:endParaRPr lang="it-IT" sz="2000" dirty="0"/>
          </a:p>
          <a:p>
            <a:pPr algn="just"/>
            <a:r>
              <a:rPr lang="it-IT" sz="2000" dirty="0"/>
              <a:t>4.  I  calcoli  degli  impianti  sono tali da  permettere,  altresì,  la  definizione  degli  eventuali  volumi  tecnici  necessari  e,  per  quanto riguarda le reti e le apparecchiature degli impianti, anche la specificazione delle relative caratteristiche. </a:t>
            </a:r>
          </a:p>
          <a:p>
            <a:pPr algn="just"/>
            <a:endParaRPr lang="it-IT" sz="2000" dirty="0"/>
          </a:p>
          <a:p>
            <a:pPr algn="just"/>
            <a:r>
              <a:rPr lang="it-IT" sz="2000" dirty="0"/>
              <a:t> 5. I calcoli di dimensionamento e verifica delle strutture e degli impianti vanno sviluppati ad un livello di definizione tale che nella successiva progettazione esecutiva non si abbiano significative differenze tecniche e di costo. Nel caso di calcoli elaborati  con  l’impiego  di  programmi  informatizzati,  la  relazione  sulle  strutture,  di  cui  all’articolo  29,  comma  1,  lettera  e), specifica le ipotesi adottate e fornisce indicazioni atte a consentirne la piena leggibilità.</a:t>
            </a:r>
          </a:p>
        </p:txBody>
      </p:sp>
    </p:spTree>
    <p:extLst>
      <p:ext uri="{BB962C8B-B14F-4D97-AF65-F5344CB8AC3E}">
        <p14:creationId xmlns:p14="http://schemas.microsoft.com/office/powerpoint/2010/main" val="377493938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548680"/>
            <a:ext cx="7920880" cy="4708981"/>
          </a:xfrm>
          <a:prstGeom prst="rect">
            <a:avLst/>
          </a:prstGeom>
        </p:spPr>
        <p:txBody>
          <a:bodyPr wrap="square">
            <a:spAutoFit/>
          </a:bodyPr>
          <a:lstStyle/>
          <a:p>
            <a:pPr marL="342900" indent="-342900" algn="just">
              <a:buFont typeface="Arial" panose="020B0604020202020204" pitchFamily="34" charset="0"/>
              <a:buChar char="•"/>
            </a:pPr>
            <a:endParaRPr lang="it-IT" sz="2000" dirty="0"/>
          </a:p>
          <a:p>
            <a:pPr algn="ctr"/>
            <a:r>
              <a:rPr lang="it-IT" sz="2000" b="1" dirty="0"/>
              <a:t>Articolo 98 Disciplinare descrittivo e prestazionale degli elementi tecnici </a:t>
            </a:r>
          </a:p>
          <a:p>
            <a:pPr algn="just"/>
            <a:endParaRPr lang="it-IT" sz="2000" dirty="0"/>
          </a:p>
          <a:p>
            <a:pPr algn="just"/>
            <a:r>
              <a:rPr lang="it-IT" sz="2000" dirty="0"/>
              <a:t>1.  Il  disciplinare  descrittivo  e  prestazionale  approfondisce  i  contenuti  del  capitolato  prestazionale  di  cui  all’articolo  25  e individua  tutti  i  materiali,  prodotti,  elementi  e  sistemi  di  cui  è  previsto  l’impiego  per  la  realizzazione  dell’intervento.  Il  disciplinare  ne  descrive  le  dimensioni  e  le  caratteristiche,  anche  sotto  il  profilo  estetico,  e  ne  precisa  le  prestazioni  attese, sulla base di specifiche tecniche che riportano anche i riferimenti alle relative norme tecniche di settore. </a:t>
            </a:r>
          </a:p>
          <a:p>
            <a:pPr algn="just"/>
            <a:endParaRPr lang="it-IT" sz="2000" dirty="0"/>
          </a:p>
          <a:p>
            <a:pPr algn="just"/>
            <a:r>
              <a:rPr lang="it-IT" sz="2000" dirty="0"/>
              <a:t>2.  Nei  casi  di  affidamento  dei  lavori  sulla  base  del  progetto  definitivo,  il  disciplinare  descrittivo  e  prestazionale  di  appalto deve essere redatto in conformità di quanto disposto dall’articolo 49 e costituisce allegato allo schema di contratto.  </a:t>
            </a:r>
          </a:p>
        </p:txBody>
      </p:sp>
    </p:spTree>
    <p:extLst>
      <p:ext uri="{BB962C8B-B14F-4D97-AF65-F5344CB8AC3E}">
        <p14:creationId xmlns:p14="http://schemas.microsoft.com/office/powerpoint/2010/main" val="172315132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539552" y="836712"/>
            <a:ext cx="7632848" cy="4401205"/>
          </a:xfrm>
          <a:prstGeom prst="rect">
            <a:avLst/>
          </a:prstGeom>
        </p:spPr>
        <p:txBody>
          <a:bodyPr wrap="square">
            <a:spAutoFit/>
          </a:bodyPr>
          <a:lstStyle/>
          <a:p>
            <a:pPr marL="342900" indent="-342900" algn="just">
              <a:buFont typeface="Arial" panose="020B0604020202020204" pitchFamily="34" charset="0"/>
              <a:buChar char="•"/>
            </a:pPr>
            <a:endParaRPr lang="it-IT" sz="2000" dirty="0"/>
          </a:p>
          <a:p>
            <a:pPr algn="ctr"/>
            <a:r>
              <a:rPr lang="it-IT" sz="2000" b="1" dirty="0"/>
              <a:t>Articolo 99 Piano particellare di esproprio </a:t>
            </a:r>
          </a:p>
          <a:p>
            <a:pPr algn="just"/>
            <a:endParaRPr lang="it-IT" sz="2000" dirty="0"/>
          </a:p>
          <a:p>
            <a:pPr algn="just"/>
            <a:r>
              <a:rPr lang="it-IT" sz="2000" dirty="0"/>
              <a:t> 1. Il piano particellare degli espropri, degli asservimenti e delle interferenze con i servizi è redatto in base alle mappe catastali aggiornate,  è  accompagnato  da  apposita  relazione  esplicativa  e  comprende  anche  una  specifica  indicazione  analitica  delle  espropriazioni e degli asservimenti necessari per gli attraversamenti e le deviazioni di strade e di corsi d'acqua e per le altre interferenze che richiedono espropriazioni. Il piano contiene l’indicazione delle coperture di bilancio per far fronte al pagamento delle indennità. Sulle mappe catastali sono altresì indicate le eventuali zone di rispetto o da sottoporre a vincolo in relazione a specifiche normative o ad esigenze connesse al tipo di intervento.</a:t>
            </a:r>
          </a:p>
        </p:txBody>
      </p:sp>
    </p:spTree>
    <p:extLst>
      <p:ext uri="{BB962C8B-B14F-4D97-AF65-F5344CB8AC3E}">
        <p14:creationId xmlns:p14="http://schemas.microsoft.com/office/powerpoint/2010/main" val="147895663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476672"/>
            <a:ext cx="7920880" cy="5016758"/>
          </a:xfrm>
          <a:prstGeom prst="rect">
            <a:avLst/>
          </a:prstGeom>
        </p:spPr>
        <p:txBody>
          <a:bodyPr wrap="square">
            <a:spAutoFit/>
          </a:bodyPr>
          <a:lstStyle/>
          <a:p>
            <a:pPr marL="342900" indent="-342900" algn="just">
              <a:buFont typeface="Arial" panose="020B0604020202020204" pitchFamily="34" charset="0"/>
              <a:buChar char="•"/>
            </a:pPr>
            <a:endParaRPr lang="it-IT" sz="2000" dirty="0"/>
          </a:p>
          <a:p>
            <a:pPr algn="just"/>
            <a:r>
              <a:rPr lang="it-IT" sz="2000" dirty="0"/>
              <a:t>2. Il piano è corredato dall'elenco dei soggetti che in catasto risultano proprietari dell'immobile da espropriare o asservire ed è corredato dell'indicazione di tutti i dati catastali nonché delle superfici interessate. Per  ogni  soggetto  proprietario  è  inoltre  indicata  l'indennità  di  espropriazione  determinata  in  base  alle  leggi  e  normative vigenti, previo apposito sopralluogo; la relazione di cui al comma 1 dà conto anche di eventuali ricorsi presentati al giudice amministrativo. </a:t>
            </a:r>
          </a:p>
          <a:p>
            <a:pPr algn="just"/>
            <a:endParaRPr lang="it-IT" sz="2000" dirty="0"/>
          </a:p>
          <a:p>
            <a:pPr algn="just"/>
            <a:r>
              <a:rPr lang="it-IT" sz="2000" dirty="0"/>
              <a:t> 3. Se l’incarico di acquisire l’area su cui insiste l’intervento da realizzare è affidato ad un soggetto cui sono attribuiti, per legge o per delega, poteri espropriativi ai sensi dell’articolo 6, comma 8, del decreto del Presidente della Repubblica 8 giugno 2001, n.  327,  questi  ha  diritto  al  rimborso  di  quanto  corrisposto  a  titolo  di  indennizzo  ai  proprietari  espropriati,  nonché  al pagamento delle spese legali sostenute se non sussistano ritardi o responsabilità a lui imputabili.  </a:t>
            </a:r>
          </a:p>
        </p:txBody>
      </p:sp>
    </p:spTree>
    <p:extLst>
      <p:ext uri="{BB962C8B-B14F-4D97-AF65-F5344CB8AC3E}">
        <p14:creationId xmlns:p14="http://schemas.microsoft.com/office/powerpoint/2010/main" val="62991429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467544" y="1268760"/>
            <a:ext cx="7920880" cy="4708981"/>
          </a:xfrm>
          <a:prstGeom prst="rect">
            <a:avLst/>
          </a:prstGeom>
        </p:spPr>
        <p:txBody>
          <a:bodyPr wrap="square">
            <a:spAutoFit/>
          </a:bodyPr>
          <a:lstStyle/>
          <a:p>
            <a:pPr algn="ctr"/>
            <a:r>
              <a:rPr lang="it-IT" sz="2000" b="1" dirty="0"/>
              <a:t>Articolo 100 Elenco dei prezzi unitari, computo metrico estimativo e quadro economico del progetto definitivo </a:t>
            </a:r>
          </a:p>
          <a:p>
            <a:pPr algn="just"/>
            <a:endParaRPr lang="it-IT" sz="2000" dirty="0"/>
          </a:p>
          <a:p>
            <a:pPr algn="just"/>
            <a:r>
              <a:rPr lang="it-IT" sz="2000" dirty="0"/>
              <a:t>1. Il computo metrico estimativo è redatto applicando alle quantità delle lavorazioni da contabilizzare a misura i relativi prezzi unitari; tali prezzi unitari sono dedotti dai prezzari ai sensi dell’articolo 23, commi 7 e 16, del codice, ove esistenti; le quantità totali  delle  singole  lavorazioni  sono  ricavate  da  computi  di  quantità  parziali,  con  indicazione  puntuale  dei  corrispondenti elaborati grafici. Nel caso di lavorazioni da contabilizzare a corpo, il computo metrico estimativo riporta soltanto il prezzo a corpo;  al  solo  fine  di  pervenire  alla  determinazione  di  ciascun  prezzo  a  corpo,  è  redatto  un  distinto  elaborato,  non  facente parte del computo metrico estimativo, redatto con le stesse modalità del computo metrico estimativo, con riferimento alle sotto-lavorazioni  che  complessivamente  concorrono  alla  formazione  del  prezzo  a  corpo.  </a:t>
            </a:r>
          </a:p>
        </p:txBody>
      </p:sp>
    </p:spTree>
    <p:extLst>
      <p:ext uri="{BB962C8B-B14F-4D97-AF65-F5344CB8AC3E}">
        <p14:creationId xmlns:p14="http://schemas.microsoft.com/office/powerpoint/2010/main" val="305094187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23528" y="260648"/>
            <a:ext cx="7920880" cy="5632311"/>
          </a:xfrm>
          <a:prstGeom prst="rect">
            <a:avLst/>
          </a:prstGeom>
        </p:spPr>
        <p:txBody>
          <a:bodyPr wrap="square">
            <a:spAutoFit/>
          </a:bodyPr>
          <a:lstStyle/>
          <a:p>
            <a:pPr algn="just"/>
            <a:r>
              <a:rPr lang="it-IT" sz="2000" dirty="0"/>
              <a:t>Le  singole  lavorazioni,  risultanti dall’aggregazione  delle  rispettive  voci  dedotte  dal  computo  metrico  estimativo,  sono  poi  raggruppate,  in  sede  di  redazione dello  schema  di  contratto  e  del  bando  di  gara,  ai  fini  della  definizione  dei  gruppi  di  categorie  ritenute  omogenee.  Tale aggregazione avviene in forma tabellare con riferimento alle specifiche parti di opere cui le aliquote si riferiscono.</a:t>
            </a:r>
          </a:p>
          <a:p>
            <a:pPr algn="just"/>
            <a:endParaRPr lang="it-IT" sz="2000" dirty="0"/>
          </a:p>
          <a:p>
            <a:pPr algn="just"/>
            <a:r>
              <a:rPr lang="it-IT" sz="2000" dirty="0"/>
              <a:t>2. Per eventuali voci mancanti il relativo prezzo viene determinato mediante analisi: </a:t>
            </a:r>
          </a:p>
          <a:p>
            <a:pPr algn="just"/>
            <a:r>
              <a:rPr lang="it-IT" sz="2000" dirty="0"/>
              <a:t> </a:t>
            </a:r>
          </a:p>
          <a:p>
            <a:pPr indent="-457200" algn="just">
              <a:buAutoNum type="alphaLcParenR"/>
            </a:pPr>
            <a:r>
              <a:rPr lang="it-IT" sz="2000" dirty="0"/>
              <a:t>applicando  alle  quantità  stimate  di  materiali,  manodopera,  noli  e  trasporti,  necessari  per  la  realizzazione  delle  quantità unitarie  di  ogni  voce,  i  rispettivi  prezzi  elementari  dedotti  attraverso  l’utilizzo,  ove  esistenti,  dei  prezzari  predisposti  dalle regioni  e  dalle  province  autonome  territorialmente  competenti,  ovvero  da  listini  ufficiali  o  dai  listini  delle  locali  camere  di commercio, oppure, in difetto, dai prezzi correnti di mercato; </a:t>
            </a:r>
          </a:p>
          <a:p>
            <a:pPr algn="just"/>
            <a:endParaRPr lang="it-IT" sz="2000" dirty="0"/>
          </a:p>
        </p:txBody>
      </p:sp>
    </p:spTree>
    <p:extLst>
      <p:ext uri="{BB962C8B-B14F-4D97-AF65-F5344CB8AC3E}">
        <p14:creationId xmlns:p14="http://schemas.microsoft.com/office/powerpoint/2010/main" val="423259802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395536" y="155277"/>
            <a:ext cx="7958130" cy="6247864"/>
          </a:xfrm>
          <a:prstGeom prst="rect">
            <a:avLst/>
          </a:prstGeom>
        </p:spPr>
        <p:txBody>
          <a:bodyPr wrap="square">
            <a:spAutoFit/>
          </a:bodyPr>
          <a:lstStyle/>
          <a:p>
            <a:pPr algn="just"/>
            <a:endParaRPr lang="it-IT" sz="2000" dirty="0"/>
          </a:p>
          <a:p>
            <a:pPr algn="just"/>
            <a:r>
              <a:rPr lang="it-IT" sz="2000" dirty="0"/>
              <a:t>b) aggiungendo una percentuale variabile tra il tredici ed il diciassette per cento, a seconda della importanza, della natura, della durata e di particolari esigenze dell’intervento, per spese generali; </a:t>
            </a:r>
          </a:p>
          <a:p>
            <a:pPr algn="just"/>
            <a:endParaRPr lang="it-IT" sz="2000" dirty="0"/>
          </a:p>
          <a:p>
            <a:pPr algn="just"/>
            <a:r>
              <a:rPr lang="it-IT" sz="2000" dirty="0"/>
              <a:t>c) aggiungendo infine una percentuale del 10 per cento per utile dell'esecutore. </a:t>
            </a:r>
          </a:p>
          <a:p>
            <a:pPr algn="just"/>
            <a:endParaRPr lang="it-IT" sz="2000" dirty="0"/>
          </a:p>
          <a:p>
            <a:pPr algn="just"/>
            <a:r>
              <a:rPr lang="it-IT" sz="2000" dirty="0"/>
              <a:t>3. In  relazione  alle  specifiche  caratteristiche  dell’intervento,  il computo  metrico  estimativo  può  prevedere  le  somme  da accantonare  per  eventuali  lavorazioni  in  amministrazione  diretta,  da  prevedere  nel  contratto  d’appalto  o  da  inserire  nel  quadro economico tra quelle a disposizione della stazione appaltante.</a:t>
            </a:r>
          </a:p>
          <a:p>
            <a:pPr algn="just"/>
            <a:endParaRPr lang="it-IT" sz="2000" dirty="0"/>
          </a:p>
          <a:p>
            <a:pPr algn="just"/>
            <a:r>
              <a:rPr lang="it-IT" sz="2000" dirty="0"/>
              <a:t>4. Per spese generali comprese nel prezzo dei lavori e perciò a carico dell'esecutore, si intendono: </a:t>
            </a:r>
          </a:p>
          <a:p>
            <a:pPr algn="just"/>
            <a:endParaRPr lang="it-IT" sz="2000" dirty="0"/>
          </a:p>
          <a:p>
            <a:pPr algn="just"/>
            <a:r>
              <a:rPr lang="it-IT" sz="2000" dirty="0"/>
              <a:t> a) le spese di contratto ed accessorie e l’imposta di registro; </a:t>
            </a:r>
          </a:p>
          <a:p>
            <a:pPr algn="just"/>
            <a:endParaRPr lang="it-IT" sz="2000" dirty="0"/>
          </a:p>
          <a:p>
            <a:pPr algn="just"/>
            <a:endParaRPr lang="it-IT" sz="2000" dirty="0"/>
          </a:p>
        </p:txBody>
      </p:sp>
    </p:spTree>
    <p:extLst>
      <p:ext uri="{BB962C8B-B14F-4D97-AF65-F5344CB8AC3E}">
        <p14:creationId xmlns:p14="http://schemas.microsoft.com/office/powerpoint/2010/main" val="262335054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8B8F18E8-1CAF-ED4B-A6E8-4532BE0EE0BD}"/>
              </a:ext>
            </a:extLst>
          </p:cNvPr>
          <p:cNvSpPr/>
          <p:nvPr/>
        </p:nvSpPr>
        <p:spPr>
          <a:xfrm>
            <a:off x="251520" y="8191"/>
            <a:ext cx="7920880" cy="6247864"/>
          </a:xfrm>
          <a:prstGeom prst="rect">
            <a:avLst/>
          </a:prstGeom>
        </p:spPr>
        <p:txBody>
          <a:bodyPr wrap="square">
            <a:spAutoFit/>
          </a:bodyPr>
          <a:lstStyle/>
          <a:p>
            <a:pPr indent="-457200" algn="just">
              <a:buAutoNum type="alphaLcParenR" startAt="2"/>
            </a:pPr>
            <a:r>
              <a:rPr lang="it-IT" sz="2000" dirty="0"/>
              <a:t>gli  oneri  finanziari  generali  e  particolari,  ivi  comprese  la  cauzione  definitiva  o  la  garanzia  globale  di  esecuzione,  ove prevista, e le polizze assicurative; </a:t>
            </a:r>
          </a:p>
          <a:p>
            <a:pPr indent="-457200" algn="just">
              <a:buAutoNum type="alphaLcParenR" startAt="2"/>
            </a:pPr>
            <a:r>
              <a:rPr lang="it-IT" sz="2000" dirty="0"/>
              <a:t>la quota delle spese di organizzazione e gestione tecnico-amministrativa di sede dell’esecutore; </a:t>
            </a:r>
          </a:p>
          <a:p>
            <a:pPr algn="just"/>
            <a:endParaRPr lang="it-IT" sz="2000" dirty="0"/>
          </a:p>
          <a:p>
            <a:pPr algn="just"/>
            <a:r>
              <a:rPr lang="it-IT" sz="2000" dirty="0"/>
              <a:t>d) la gestione amministrativa del personale di cantiere e la direzione tecnica di cantiere; </a:t>
            </a:r>
          </a:p>
          <a:p>
            <a:pPr algn="just"/>
            <a:endParaRPr lang="it-IT" sz="2000" dirty="0"/>
          </a:p>
          <a:p>
            <a:pPr indent="-457200" algn="just">
              <a:buAutoNum type="alphaLcParenR" startAt="5"/>
            </a:pPr>
            <a:r>
              <a:rPr lang="it-IT" sz="2000" dirty="0"/>
              <a:t>le  spese  per  l'impianto,  la  manutenzione,  l'illuminazione  e  la  dismissione  finale  del  cantiere,  ivi  inclusi  i  costi  per l’utilizzazione di aree diverse da quelle poste a disposizione dal committente; sono escluse le spese relative alla sicurezza nei cantieri stessi non assoggettate a ribasso; </a:t>
            </a:r>
          </a:p>
          <a:p>
            <a:pPr algn="just"/>
            <a:endParaRPr lang="it-IT" sz="2000" dirty="0"/>
          </a:p>
          <a:p>
            <a:pPr algn="just"/>
            <a:r>
              <a:rPr lang="it-IT" sz="2000" dirty="0" err="1"/>
              <a:t>f</a:t>
            </a:r>
            <a:r>
              <a:rPr lang="it-IT" sz="2000" dirty="0"/>
              <a:t>) le spese per trasporto di qualsiasi materiale o mezzo d'opera franco cantiere; </a:t>
            </a:r>
          </a:p>
          <a:p>
            <a:pPr algn="just"/>
            <a:r>
              <a:rPr lang="it-IT" sz="2000" dirty="0"/>
              <a:t> </a:t>
            </a:r>
          </a:p>
          <a:p>
            <a:pPr algn="just"/>
            <a:r>
              <a:rPr lang="it-IT" sz="2000" dirty="0"/>
              <a:t>g) le spese per attrezzi e opere provvisionali e per quanto altro occorre alla completa e perfetta esecuzione dei lavori; </a:t>
            </a:r>
          </a:p>
        </p:txBody>
      </p:sp>
    </p:spTree>
    <p:extLst>
      <p:ext uri="{BB962C8B-B14F-4D97-AF65-F5344CB8AC3E}">
        <p14:creationId xmlns:p14="http://schemas.microsoft.com/office/powerpoint/2010/main" val="149921207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323528" y="260648"/>
            <a:ext cx="8064896" cy="5940088"/>
          </a:xfrm>
          <a:prstGeom prst="rect">
            <a:avLst/>
          </a:prstGeom>
        </p:spPr>
        <p:txBody>
          <a:bodyPr wrap="square">
            <a:spAutoFit/>
          </a:bodyPr>
          <a:lstStyle/>
          <a:p>
            <a:pPr algn="just"/>
            <a:r>
              <a:rPr lang="it-IT" sz="2000" dirty="0"/>
              <a:t>h)  le  spese  per  rilievi,  tracciati,  verifiche,  esplorazioni,  capisaldi  e  simili  che  possono  occorrere,  anche  su  motivata  richiesta del  direttore  dei  lavori  o  del  responsabile  del  procedimento  o  dell'organo  di  collaudo,  dal  giorno  in  cui  viene  effettuata  la  consegna dei lavori fino all’emissione del certificato di collaudo o all'emissione del certificato di regolare esecuzione; </a:t>
            </a:r>
          </a:p>
          <a:p>
            <a:pPr algn="just"/>
            <a:endParaRPr lang="it-IT" sz="2000" dirty="0"/>
          </a:p>
          <a:p>
            <a:pPr algn="just"/>
            <a:r>
              <a:rPr lang="it-IT" sz="2000" dirty="0"/>
              <a:t>i) le spese per le vie di accesso al cantiere, l’installazione e l’esercizio delle attrezzature e dei mezzi d’opera di cantiere; </a:t>
            </a:r>
          </a:p>
          <a:p>
            <a:pPr algn="just"/>
            <a:endParaRPr lang="it-IT" sz="2000" dirty="0"/>
          </a:p>
          <a:p>
            <a:pPr algn="just"/>
            <a:r>
              <a:rPr lang="it-IT" sz="2000" dirty="0"/>
              <a:t>l) le spese per idonei locali e per la necessaria attrezzatura da mettere a disposizione per l'ufficio di direzione lavori; </a:t>
            </a:r>
          </a:p>
          <a:p>
            <a:pPr algn="just"/>
            <a:endParaRPr lang="it-IT" sz="2000" dirty="0"/>
          </a:p>
          <a:p>
            <a:pPr algn="just"/>
            <a:r>
              <a:rPr lang="it-IT" sz="2000" dirty="0"/>
              <a:t>m) le spese per passaggio, per occupazioni temporanee e per risarcimento di danni per abbattimento di piante, per depositi od estrazioni di materiali; </a:t>
            </a:r>
          </a:p>
          <a:p>
            <a:pPr algn="just"/>
            <a:endParaRPr lang="it-IT" sz="2000" dirty="0"/>
          </a:p>
          <a:p>
            <a:pPr algn="just"/>
            <a:r>
              <a:rPr lang="it-IT" sz="2000" dirty="0"/>
              <a:t>n) le spese per la custodia e la buona conservazione delle opere fino all’emissione del certificato di collaudo o del certificato di regolare esecuzione; </a:t>
            </a:r>
          </a:p>
        </p:txBody>
      </p:sp>
    </p:spTree>
    <p:extLst>
      <p:ext uri="{BB962C8B-B14F-4D97-AF65-F5344CB8AC3E}">
        <p14:creationId xmlns:p14="http://schemas.microsoft.com/office/powerpoint/2010/main" val="334091302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323528" y="183917"/>
            <a:ext cx="8064896" cy="6247864"/>
          </a:xfrm>
          <a:prstGeom prst="rect">
            <a:avLst/>
          </a:prstGeom>
        </p:spPr>
        <p:txBody>
          <a:bodyPr wrap="square">
            <a:spAutoFit/>
          </a:bodyPr>
          <a:lstStyle/>
          <a:p>
            <a:pPr algn="just"/>
            <a:r>
              <a:rPr lang="it-IT" sz="2000" dirty="0"/>
              <a:t>o) le spese di adeguamento del cantiere, le misure per la gestione del rischio aziendale, nonché gli ulteriori oneri aziendali in osservanza  del  decreto  legislativo  9  aprile  2008,  n.  81  e  successive  modificazioni  ed  integrazioni,  da  indicarsi  in  attuazione  delle previsioni di cui all’articolo 95 comma 10 del codice, ai fini di quanto previsto dall’articolo 97 del codice; </a:t>
            </a:r>
          </a:p>
          <a:p>
            <a:pPr algn="just"/>
            <a:endParaRPr lang="it-IT" sz="2000" dirty="0"/>
          </a:p>
          <a:p>
            <a:pPr algn="just"/>
            <a:r>
              <a:rPr lang="it-IT" sz="2000" dirty="0" err="1"/>
              <a:t>p</a:t>
            </a:r>
            <a:r>
              <a:rPr lang="it-IT" sz="2000" dirty="0"/>
              <a:t>) gli oneri generali e particolari previsti dal capitolato speciale d’appalto. </a:t>
            </a:r>
          </a:p>
          <a:p>
            <a:pPr algn="just"/>
            <a:endParaRPr lang="it-IT" sz="2000" dirty="0"/>
          </a:p>
          <a:p>
            <a:pPr algn="just"/>
            <a:r>
              <a:rPr lang="it-IT" sz="2000" dirty="0"/>
              <a:t> 5. L’elenco prezzi è preceduto da una relazione in cui viene indicato il prezziario di riferimento, nel rispetto dell’articolo 23, commi  7  e  16  del  codice,  il  numero  di  prezzi  tratti  dallo  stesso,  il  numero  di  prezzi  frutto  di  analisi  e  la  rispettiva  incidenza numerica sul totale dei prezzi e di costo sul costo totale dei lavori.</a:t>
            </a:r>
          </a:p>
          <a:p>
            <a:pPr algn="just"/>
            <a:endParaRPr lang="it-IT" sz="2000" dirty="0"/>
          </a:p>
          <a:p>
            <a:pPr algn="just"/>
            <a:r>
              <a:rPr lang="it-IT" sz="2000" dirty="0"/>
              <a:t>6.  L’elaborazione  del  computo  metrico  dell’intervento  può  essere  effettuata  anche  attraverso  programmi  di  gestione informatizzata,  ivi  compresi  i  sistemi  di  cui  all’articolo  23  comma  1  lettera  h)  del  codice,  nel  rispetto  di  quanto  previsto  al presente articolo; se la progettazione è affidata a progettisti esterni, i programmi devono essere preventivamente accettati dalla stazione appaltante.</a:t>
            </a:r>
          </a:p>
        </p:txBody>
      </p:sp>
    </p:spTree>
    <p:extLst>
      <p:ext uri="{BB962C8B-B14F-4D97-AF65-F5344CB8AC3E}">
        <p14:creationId xmlns:p14="http://schemas.microsoft.com/office/powerpoint/2010/main" val="420590170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539552" y="908720"/>
            <a:ext cx="8064896" cy="5016758"/>
          </a:xfrm>
          <a:prstGeom prst="rect">
            <a:avLst/>
          </a:prstGeom>
        </p:spPr>
        <p:txBody>
          <a:bodyPr wrap="square">
            <a:spAutoFit/>
          </a:bodyPr>
          <a:lstStyle/>
          <a:p>
            <a:pPr algn="just"/>
            <a:r>
              <a:rPr lang="it-IT" sz="2000" dirty="0"/>
              <a:t>7.  Il  risultato  del  computo  metrico  estimativo  e  delle  espropriazioni  confluisce  in  un  quadro  economico  redatto  secondo quanto previsto dall'articolo 16. </a:t>
            </a:r>
          </a:p>
          <a:p>
            <a:pPr algn="just"/>
            <a:endParaRPr lang="it-IT" sz="2000" dirty="0"/>
          </a:p>
          <a:p>
            <a:pPr algn="just"/>
            <a:r>
              <a:rPr lang="it-IT" sz="2000" dirty="0"/>
              <a:t> 8. Le varie voci di lavoro del computo metrico estimativo vanno aggregate secondo le rispettive categorie di appartenenza, generali e specializzate, allo scopo di rilevare i rispettivi importi, in relazione ai quali individuare: </a:t>
            </a:r>
          </a:p>
          <a:p>
            <a:pPr algn="just"/>
            <a:endParaRPr lang="it-IT" sz="2000" dirty="0"/>
          </a:p>
          <a:p>
            <a:pPr algn="just"/>
            <a:r>
              <a:rPr lang="it-IT" sz="2000" dirty="0"/>
              <a:t> a) la categoria prevalente; </a:t>
            </a:r>
          </a:p>
          <a:p>
            <a:pPr algn="just"/>
            <a:endParaRPr lang="it-IT" sz="2000" dirty="0"/>
          </a:p>
          <a:p>
            <a:pPr algn="just"/>
            <a:r>
              <a:rPr lang="it-IT" sz="2000" dirty="0"/>
              <a:t> b) le categorie scorporabili; </a:t>
            </a:r>
          </a:p>
          <a:p>
            <a:pPr algn="just"/>
            <a:endParaRPr lang="it-IT" sz="2000" dirty="0"/>
          </a:p>
          <a:p>
            <a:pPr algn="just"/>
            <a:r>
              <a:rPr lang="it-IT" sz="2000" dirty="0"/>
              <a:t> c) nell’ambito delle categorie di cui alla lettera b), le categorie di opere relative a lavori o componenti di notevole contenuto tecnologico o di rilevante complessità tecnica, quali strutture, impianti ed opere speciali, individuate ai sensi dell’articolo 89, comma 11, del codice</a:t>
            </a:r>
            <a:r>
              <a:rPr lang="it-IT" dirty="0"/>
              <a:t>.  </a:t>
            </a:r>
          </a:p>
        </p:txBody>
      </p:sp>
    </p:spTree>
    <p:extLst>
      <p:ext uri="{BB962C8B-B14F-4D97-AF65-F5344CB8AC3E}">
        <p14:creationId xmlns:p14="http://schemas.microsoft.com/office/powerpoint/2010/main" val="201690568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395536" y="-87880"/>
            <a:ext cx="8064896" cy="5601533"/>
          </a:xfrm>
          <a:prstGeom prst="rect">
            <a:avLst/>
          </a:prstGeom>
        </p:spPr>
        <p:txBody>
          <a:bodyPr wrap="square">
            <a:spAutoFit/>
          </a:bodyPr>
          <a:lstStyle/>
          <a:p>
            <a:pPr algn="ctr"/>
            <a:endParaRPr lang="it-IT" b="1" dirty="0"/>
          </a:p>
          <a:p>
            <a:pPr algn="ctr"/>
            <a:r>
              <a:rPr lang="it-IT" sz="2000" b="1" dirty="0"/>
              <a:t>PROGETTO ESECUTIVO</a:t>
            </a:r>
          </a:p>
          <a:p>
            <a:pPr algn="ctr"/>
            <a:r>
              <a:rPr lang="it-IT" sz="2000" b="1" dirty="0"/>
              <a:t>Articolo 101 Contenuto del progetto esecutivo </a:t>
            </a:r>
          </a:p>
          <a:p>
            <a:pPr algn="just"/>
            <a:endParaRPr lang="it-IT" sz="2000" dirty="0"/>
          </a:p>
          <a:p>
            <a:pPr algn="just"/>
            <a:r>
              <a:rPr lang="it-IT" sz="2000" dirty="0"/>
              <a:t>1. Il progetto esecutivo è redatto in conformità al precedente livello di progettazione e secondo quanto previsto dall’articolo 23  comma  8  del  codice,  determina  in  ogni  dettaglio  i  lavori  da  realizzare,  il  relativo  costo  previsto  con  l’indicazione  delle coperture  finanziarie  ed  il  cronoprogramma  coerente  con  quello  del  progetto  definitivo.  Il  progetto  esecutivo  è sviluppato ad un livello di definizione tale che ogni elemento sia identificato in forma, tipologia, qualità, dimensione e prezzo. Il progetto è, altresì, corredato da apposito piano di manutenzione dell'opera e delle sue parti, in relazione al ciclo di vita dell’opera stessa. </a:t>
            </a:r>
          </a:p>
          <a:p>
            <a:pPr algn="just"/>
            <a:endParaRPr lang="it-IT" sz="2000" dirty="0"/>
          </a:p>
          <a:p>
            <a:pPr algn="just"/>
            <a:r>
              <a:rPr lang="it-IT" sz="2000" dirty="0"/>
              <a:t> 2. Il progetto esecutivo è redatto nel pieno rispetto delle prescrizioni dettate nei titoli abilitativi o in sede di accertamento di conformità urbanistica, o di conferenza dei servizi o di pronuncia di compatibilità ambientale, ove previste.</a:t>
            </a:r>
          </a:p>
        </p:txBody>
      </p:sp>
    </p:spTree>
    <p:extLst>
      <p:ext uri="{BB962C8B-B14F-4D97-AF65-F5344CB8AC3E}">
        <p14:creationId xmlns:p14="http://schemas.microsoft.com/office/powerpoint/2010/main" val="137973295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755576" y="404664"/>
            <a:ext cx="7272808" cy="6494085"/>
          </a:xfrm>
          <a:prstGeom prst="rect">
            <a:avLst/>
          </a:prstGeom>
        </p:spPr>
        <p:txBody>
          <a:bodyPr wrap="square">
            <a:spAutoFit/>
          </a:bodyPr>
          <a:lstStyle/>
          <a:p>
            <a:pPr algn="ctr"/>
            <a:endParaRPr lang="it-IT" b="1" dirty="0"/>
          </a:p>
          <a:p>
            <a:pPr algn="just"/>
            <a:endParaRPr lang="it-IT" sz="2000" dirty="0"/>
          </a:p>
          <a:p>
            <a:pPr algn="just"/>
            <a:r>
              <a:rPr lang="it-IT" sz="2000" dirty="0"/>
              <a:t> 2. Il progetto esecutivo è redatto nel pieno rispetto delle prescrizioni dettate nei titoli abilitativi o in sede di accertamento di conformità urbanistica, o di conferenza dei servizi o di pronuncia di compatibilità ambientale, ove previste.</a:t>
            </a:r>
            <a:r>
              <a:rPr lang="it-IT" dirty="0"/>
              <a:t> </a:t>
            </a:r>
          </a:p>
          <a:p>
            <a:pPr algn="just"/>
            <a:endParaRPr lang="it-IT" dirty="0"/>
          </a:p>
          <a:p>
            <a:pPr algn="just"/>
            <a:r>
              <a:rPr lang="it-IT" sz="2000" dirty="0"/>
              <a:t>3. Nell’ipotesi di affidamento congiunto di progettazione esecutiva ed esecuzione di lavori sulla base del progetto definitivo, il progetto esecutivo non può prevedere alcuna modifica alla qualità e alle quantità delle lavorazioni previste nel progetto definitivo, salvo quanto disposto dall’articolo 106 del codice e dagli articoli da 180 a 184 del presente regolamento. Sono altresì ammesse le modifiche qualitative e quantitative, contenute entro i limiti stabiliti dal codice, che non incidano su eventuali prescrizioni degli enti competenti e che non comportino un aumento dell’importo contrattuale.</a:t>
            </a:r>
          </a:p>
          <a:p>
            <a:pPr algn="just"/>
            <a:endParaRPr lang="it-IT" sz="2000" dirty="0"/>
          </a:p>
          <a:p>
            <a:pPr algn="just"/>
            <a:endParaRPr lang="it-IT" sz="2000" dirty="0"/>
          </a:p>
          <a:p>
            <a:pPr algn="just"/>
            <a:endParaRPr lang="it-IT" sz="2000" dirty="0"/>
          </a:p>
          <a:p>
            <a:pPr algn="just"/>
            <a:endParaRPr lang="it-IT" sz="2000" dirty="0"/>
          </a:p>
          <a:p>
            <a:pPr algn="just"/>
            <a:endParaRPr lang="it-IT" sz="2000" dirty="0"/>
          </a:p>
        </p:txBody>
      </p:sp>
    </p:spTree>
    <p:extLst>
      <p:ext uri="{BB962C8B-B14F-4D97-AF65-F5344CB8AC3E}">
        <p14:creationId xmlns:p14="http://schemas.microsoft.com/office/powerpoint/2010/main" val="250037533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5075F378-DF99-B445-A2CB-29BB08749583}"/>
              </a:ext>
            </a:extLst>
          </p:cNvPr>
          <p:cNvSpPr/>
          <p:nvPr/>
        </p:nvSpPr>
        <p:spPr>
          <a:xfrm>
            <a:off x="539552" y="332656"/>
            <a:ext cx="7632848" cy="5909310"/>
          </a:xfrm>
          <a:prstGeom prst="rect">
            <a:avLst/>
          </a:prstGeom>
        </p:spPr>
        <p:txBody>
          <a:bodyPr wrap="square">
            <a:spAutoFit/>
          </a:bodyPr>
          <a:lstStyle/>
          <a:p>
            <a:pPr algn="ctr"/>
            <a:endParaRPr lang="it-IT" b="1" dirty="0"/>
          </a:p>
          <a:p>
            <a:pPr algn="ctr"/>
            <a:r>
              <a:rPr lang="it-IT" sz="2000" b="1" dirty="0"/>
              <a:t>PROGETTO ESECUTIVO</a:t>
            </a:r>
          </a:p>
          <a:p>
            <a:pPr algn="ctr"/>
            <a:r>
              <a:rPr lang="it-IT" sz="2000" b="1" dirty="0"/>
              <a:t>Articolo 101 Contenuto del progetto esecutivo </a:t>
            </a:r>
          </a:p>
          <a:p>
            <a:pPr algn="just"/>
            <a:endParaRPr lang="it-IT" sz="2000" dirty="0"/>
          </a:p>
          <a:p>
            <a:pPr algn="just"/>
            <a:r>
              <a:rPr lang="it-IT" sz="2000" dirty="0"/>
              <a:t>1. Il progetto esecutivo è redatto in conformità al precedente livello di progettazione e secondo quanto previsto dall’articolo 23  comma  8  del  codice,  determina  in  ogni  dettaglio  i  lavori  da  realizzare,  il  relativo  costo  previsto  con  l’indicazione  delle coperture  finanziarie  ed  il  cronoprogramma  coerente  con  quello  del  progetto  definitivo.  Il  progetto  esecutivo  è sviluppato ad un livello di definizione tale che ogni elemento sia identificato in forma, tipologia, qualità, dimensione e prezzo. Il progetto è, altresì, corredato da apposito piano di manutenzione dell'opera e delle sue parti, in relazione al ciclo di vita dell’opera stessa. </a:t>
            </a:r>
          </a:p>
          <a:p>
            <a:pPr algn="just"/>
            <a:endParaRPr lang="it-IT" sz="2000" dirty="0"/>
          </a:p>
          <a:p>
            <a:pPr algn="just"/>
            <a:r>
              <a:rPr lang="it-IT" sz="2000" dirty="0"/>
              <a:t> 2. Il progetto esecutivo è redatto nel pieno rispetto delle prescrizioni dettate nei titoli abilitativi o in sede di accertamento di conformità urbanistica, o di conferenza dei servizi o di pronuncia di compatibilità ambientale, ove previste.</a:t>
            </a:r>
          </a:p>
        </p:txBody>
      </p:sp>
    </p:spTree>
    <p:extLst>
      <p:ext uri="{BB962C8B-B14F-4D97-AF65-F5344CB8AC3E}">
        <p14:creationId xmlns:p14="http://schemas.microsoft.com/office/powerpoint/2010/main" val="41983863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755576" y="404664"/>
            <a:ext cx="7416824" cy="5632311"/>
          </a:xfrm>
          <a:prstGeom prst="rect">
            <a:avLst/>
          </a:prstGeom>
        </p:spPr>
        <p:txBody>
          <a:bodyPr wrap="square">
            <a:spAutoFit/>
          </a:bodyPr>
          <a:lstStyle/>
          <a:p>
            <a:pPr algn="ctr"/>
            <a:r>
              <a:rPr lang="it-IT" sz="2000" b="1" dirty="0"/>
              <a:t>Articolo 102 Documenti componenti il progetto esecutivo </a:t>
            </a:r>
          </a:p>
          <a:p>
            <a:pPr algn="just"/>
            <a:endParaRPr lang="it-IT" sz="2000" dirty="0"/>
          </a:p>
          <a:p>
            <a:pPr algn="just"/>
            <a:r>
              <a:rPr lang="it-IT" sz="2000" dirty="0"/>
              <a:t> 1. Il progetto esecutivo costituisce l’ingegnerizzazione di tutte le lavorazioni e, pertanto, definisce compiutamente ed in ogni particolare architettonico, strutturale ed impiantistico, l’intervento da realizzare. Restano esclusi soltanto i piani operativi di cantiere,  i  piani  di  approvvigionamento,  nonché  i  calcoli  e  i  grafici  relativi  alle  opere  provvisionali. Salva diversa motivata determinazione dell’amministrazione, il  progetto  esecutivo,  in relazione  alle  dimensioni,  alla  tipologia  e  alla  categoria  dell’intervento,  è  composto  dai  seguenti  documenti,  anche  con  riferimento alla loro articolazione, salva diversa motivata determinazione dell’amministrazione: </a:t>
            </a:r>
          </a:p>
          <a:p>
            <a:pPr algn="just"/>
            <a:endParaRPr lang="it-IT" sz="2000" dirty="0"/>
          </a:p>
          <a:p>
            <a:pPr algn="just"/>
            <a:r>
              <a:rPr lang="it-IT" sz="2000" dirty="0"/>
              <a:t> a) relazione generale, di cui all’articolo 38; </a:t>
            </a:r>
          </a:p>
          <a:p>
            <a:pPr algn="just"/>
            <a:endParaRPr lang="it-IT" sz="2000" dirty="0"/>
          </a:p>
          <a:p>
            <a:pPr algn="just"/>
            <a:r>
              <a:rPr lang="it-IT" sz="2000" dirty="0"/>
              <a:t> b) relazioni specialistiche, di cui all’articolo 39; </a:t>
            </a:r>
          </a:p>
          <a:p>
            <a:pPr algn="just"/>
            <a:endParaRPr lang="it-IT" sz="2000" dirty="0"/>
          </a:p>
        </p:txBody>
      </p:sp>
    </p:spTree>
    <p:extLst>
      <p:ext uri="{BB962C8B-B14F-4D97-AF65-F5344CB8AC3E}">
        <p14:creationId xmlns:p14="http://schemas.microsoft.com/office/powerpoint/2010/main" val="264394751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39552" y="476672"/>
            <a:ext cx="7704856" cy="6524863"/>
          </a:xfrm>
          <a:prstGeom prst="rect">
            <a:avLst/>
          </a:prstGeom>
        </p:spPr>
        <p:txBody>
          <a:bodyPr wrap="square">
            <a:spAutoFit/>
          </a:bodyPr>
          <a:lstStyle/>
          <a:p>
            <a:pPr algn="just"/>
            <a:endParaRPr lang="it-IT" sz="2000" dirty="0"/>
          </a:p>
          <a:p>
            <a:pPr algn="just"/>
            <a:r>
              <a:rPr lang="it-IT" sz="2000" dirty="0"/>
              <a:t> c) elaborati grafici di cui all’articolo 40, comprensivi anche di quelli relativi alle strutture ed agli impianti, nonché, ove previsti, degli  elaborati  relativi  alla  mitigazione  ambientale,  alla  compensazione  ambientale,  al  ripristino  ed  al  miglioramento  ambientale; </a:t>
            </a:r>
          </a:p>
          <a:p>
            <a:pPr algn="just"/>
            <a:endParaRPr lang="it-IT" sz="2000" dirty="0"/>
          </a:p>
          <a:p>
            <a:pPr algn="just"/>
            <a:r>
              <a:rPr lang="it-IT" sz="2000" dirty="0"/>
              <a:t>d) calcoli del progetto esecutivo delle strutture e degli impianti, di cui all’articolo 41 ; </a:t>
            </a:r>
          </a:p>
          <a:p>
            <a:pPr algn="just"/>
            <a:endParaRPr lang="it-IT" sz="2000" dirty="0"/>
          </a:p>
          <a:p>
            <a:pPr algn="just"/>
            <a:r>
              <a:rPr lang="it-IT" sz="2000" dirty="0"/>
              <a:t>e) piano di manutenzione dell’opera e delle sue parti, di cui all’articolo 42; </a:t>
            </a:r>
          </a:p>
          <a:p>
            <a:pPr algn="just"/>
            <a:endParaRPr lang="it-IT" sz="2000" dirty="0"/>
          </a:p>
          <a:p>
            <a:pPr algn="just"/>
            <a:r>
              <a:rPr lang="it-IT" sz="2000" dirty="0" err="1"/>
              <a:t>f</a:t>
            </a:r>
            <a:r>
              <a:rPr lang="it-IT" sz="2000" dirty="0"/>
              <a:t>) piano di sicurezza e di coordinamento, di cui all’articolo 43, ai sensi dell’articolo 100 del decreto legislativo 9 aprile 2008, n. 81; </a:t>
            </a:r>
          </a:p>
          <a:p>
            <a:pPr algn="just"/>
            <a:endParaRPr lang="it-IT" sz="2000" dirty="0"/>
          </a:p>
          <a:p>
            <a:pPr algn="just"/>
            <a:r>
              <a:rPr lang="it-IT" sz="2000" dirty="0"/>
              <a:t>g) quadro di incidenza della manodopera, di cui all’articolo 44; </a:t>
            </a:r>
          </a:p>
          <a:p>
            <a:pPr algn="just"/>
            <a:endParaRPr lang="it-IT" sz="2000" dirty="0"/>
          </a:p>
          <a:p>
            <a:pPr algn="just"/>
            <a:r>
              <a:rPr lang="it-IT" sz="2000" dirty="0"/>
              <a:t>h) cronoprogramma, di cui all’articolo 45; </a:t>
            </a:r>
          </a:p>
          <a:p>
            <a:pPr algn="just"/>
            <a:endParaRPr lang="it-IT" sz="2000" dirty="0"/>
          </a:p>
          <a:p>
            <a:pPr algn="just"/>
            <a:r>
              <a:rPr lang="it-IT" sz="2000" dirty="0"/>
              <a:t> </a:t>
            </a:r>
            <a:endParaRPr lang="it-IT" dirty="0"/>
          </a:p>
          <a:p>
            <a:r>
              <a:rPr lang="it-IT" dirty="0"/>
              <a:t> </a:t>
            </a:r>
          </a:p>
        </p:txBody>
      </p:sp>
    </p:spTree>
    <p:extLst>
      <p:ext uri="{BB962C8B-B14F-4D97-AF65-F5344CB8AC3E}">
        <p14:creationId xmlns:p14="http://schemas.microsoft.com/office/powerpoint/2010/main" val="346339375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323528" y="-13185"/>
            <a:ext cx="7560840" cy="6493025"/>
          </a:xfrm>
          <a:prstGeom prst="rect">
            <a:avLst/>
          </a:prstGeom>
        </p:spPr>
        <p:txBody>
          <a:bodyPr wrap="square">
            <a:spAutoFit/>
          </a:bodyPr>
          <a:lstStyle/>
          <a:p>
            <a:pPr algn="just"/>
            <a:endParaRPr lang="it-IT" sz="2000" dirty="0"/>
          </a:p>
          <a:p>
            <a:pPr algn="just"/>
            <a:r>
              <a:rPr lang="it-IT" sz="2000" dirty="0"/>
              <a:t> i) elenco dei prezzi unitari ed eventuali analisi, di cui all’articolo 46; </a:t>
            </a:r>
          </a:p>
          <a:p>
            <a:pPr algn="just"/>
            <a:endParaRPr lang="it-IT" sz="2000" dirty="0"/>
          </a:p>
          <a:p>
            <a:pPr algn="just"/>
            <a:r>
              <a:rPr lang="it-IT" sz="2000" dirty="0"/>
              <a:t> l) computo metrico estimativo e quadro economico, di cui all’articolo 47; </a:t>
            </a:r>
          </a:p>
          <a:p>
            <a:pPr algn="just"/>
            <a:r>
              <a:rPr lang="it-IT" sz="2000" dirty="0"/>
              <a:t> </a:t>
            </a:r>
          </a:p>
          <a:p>
            <a:pPr algn="just"/>
            <a:r>
              <a:rPr lang="it-IT" sz="2000" dirty="0"/>
              <a:t>m) schema di contratto e capitolato speciale di appalto, di cui all’articolo 48; </a:t>
            </a:r>
          </a:p>
          <a:p>
            <a:pPr algn="just"/>
            <a:r>
              <a:rPr lang="it-IT" sz="2000" dirty="0"/>
              <a:t> </a:t>
            </a:r>
          </a:p>
          <a:p>
            <a:pPr algn="just"/>
            <a:r>
              <a:rPr lang="it-IT" sz="2000" dirty="0"/>
              <a:t>n) piano particellare di esproprio aggiornato rispetto al documento di cui all’articolo 34; </a:t>
            </a:r>
          </a:p>
          <a:p>
            <a:pPr algn="just"/>
            <a:endParaRPr lang="it-IT" sz="2000" dirty="0"/>
          </a:p>
          <a:p>
            <a:pPr algn="just"/>
            <a:r>
              <a:rPr lang="it-IT" sz="2000" dirty="0"/>
              <a:t>o) relazione tecnica e relativi elaborati di applicazione dei criteri minimi ambientali (CAM) di riferimento, di cui al codice, con l’indicazione dei relativi costi; </a:t>
            </a:r>
          </a:p>
          <a:p>
            <a:pPr algn="just"/>
            <a:endParaRPr lang="it-IT" sz="2000" dirty="0"/>
          </a:p>
          <a:p>
            <a:pPr algn="just"/>
            <a:r>
              <a:rPr lang="it-IT" sz="2000" dirty="0"/>
              <a:t> p) quadro documentato aggiornato delle forme e fonti di finanziamento per la copertura della spesa, con specificazione delle relative disponibilità di risorse attraverso il rinvio ai provvedimenti amministrativi che garantiscono tali coperture. </a:t>
            </a:r>
          </a:p>
          <a:p>
            <a:endParaRPr lang="it-IT" dirty="0"/>
          </a:p>
        </p:txBody>
      </p:sp>
    </p:spTree>
    <p:extLst>
      <p:ext uri="{BB962C8B-B14F-4D97-AF65-F5344CB8AC3E}">
        <p14:creationId xmlns:p14="http://schemas.microsoft.com/office/powerpoint/2010/main" val="276300807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287862"/>
            <a:ext cx="7848872" cy="5262979"/>
          </a:xfrm>
          <a:prstGeom prst="rect">
            <a:avLst/>
          </a:prstGeom>
        </p:spPr>
        <p:txBody>
          <a:bodyPr wrap="square">
            <a:spAutoFit/>
          </a:bodyPr>
          <a:lstStyle/>
          <a:p>
            <a:endParaRPr lang="it-IT" sz="2000" dirty="0"/>
          </a:p>
          <a:p>
            <a:pPr algn="just"/>
            <a:endParaRPr lang="it-IT" sz="2000" dirty="0"/>
          </a:p>
          <a:p>
            <a:pPr algn="just"/>
            <a:r>
              <a:rPr lang="it-IT" sz="2000" dirty="0"/>
              <a:t>2.  Per  le  opere  soggette  a  valutazione  d’impatto  ambientale  (VIA)  e  comunque  ove  espressamente  richiesto,  il  progetto esecutivo  comprende  inoltre  il  Manuale  di  gestione  ambientale  del  cantiere,  che  deve  essere  redatto  conformemente  a quanto previsto dalla Norma ISO 14001 o dal Sistema EMAS o da altri sistemi asseverati dal Ministero dell'ambiente e della tutela del territorio e del mare. </a:t>
            </a:r>
          </a:p>
          <a:p>
            <a:pPr algn="just"/>
            <a:endParaRPr lang="it-IT" sz="2000" dirty="0"/>
          </a:p>
          <a:p>
            <a:pPr algn="just"/>
            <a:r>
              <a:rPr lang="it-IT" sz="2000" dirty="0"/>
              <a:t>4. Qualora, previa motivata determinazione della stazione appaltante, non siano stati redatti il progetto di fattibilità tecnica ed economica, ovvero il progetto definitivo, la relazione generale del progetto esecutivo, di cui all’articolo 38, è integrata, ai sensi dell’articolo 33, comma 4, di tutti gli elementi rilevanti previsti per il livello o i livelli omessi, in relazione alla specificità dell’intervento.  </a:t>
            </a:r>
          </a:p>
          <a:p>
            <a:pPr algn="just"/>
            <a:endParaRPr lang="it-IT" dirty="0"/>
          </a:p>
          <a:p>
            <a:pPr algn="just"/>
            <a:r>
              <a:rPr lang="it-IT" dirty="0"/>
              <a:t> </a:t>
            </a:r>
          </a:p>
        </p:txBody>
      </p:sp>
    </p:spTree>
    <p:extLst>
      <p:ext uri="{BB962C8B-B14F-4D97-AF65-F5344CB8AC3E}">
        <p14:creationId xmlns:p14="http://schemas.microsoft.com/office/powerpoint/2010/main" val="393715043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620688"/>
            <a:ext cx="7560840" cy="5293757"/>
          </a:xfrm>
          <a:prstGeom prst="rect">
            <a:avLst/>
          </a:prstGeom>
        </p:spPr>
        <p:txBody>
          <a:bodyPr wrap="square">
            <a:spAutoFit/>
          </a:bodyPr>
          <a:lstStyle/>
          <a:p>
            <a:pPr algn="ctr"/>
            <a:endParaRPr lang="it-IT" b="1" dirty="0"/>
          </a:p>
          <a:p>
            <a:pPr algn="ctr"/>
            <a:r>
              <a:rPr lang="it-IT" sz="2000" b="1" dirty="0"/>
              <a:t>Articolo 103 Relazione generale del progetto esecutivo </a:t>
            </a:r>
          </a:p>
          <a:p>
            <a:pPr algn="just"/>
            <a:r>
              <a:rPr lang="it-IT" sz="2000" dirty="0"/>
              <a:t> </a:t>
            </a:r>
          </a:p>
          <a:p>
            <a:pPr algn="just"/>
            <a:r>
              <a:rPr lang="it-IT" sz="2000" dirty="0"/>
              <a:t>1.  La  relazione  generale  del  progetto  esecutivo  descrive  in  dettaglio,  anche  attraverso  specifici  riferimenti  agli  elaborati grafici e alle prescrizioni del capitolato speciale d’appalto: </a:t>
            </a:r>
          </a:p>
          <a:p>
            <a:pPr algn="just"/>
            <a:r>
              <a:rPr lang="it-IT" sz="2000" dirty="0"/>
              <a:t>a) i criteri utilizzati per le scelte progettuali esecutive, ivi compresi i particolari costruttivi, nonché per il conseguimento e la verifica  dei  prescritti  livelli  di  sicurezza  e  dei  livelli  prestazionali  e  qualitativi,  in  relazione  al  sistema  delle  esigenze  e  dei  requisiti  definiti  nel  quadro  </a:t>
            </a:r>
            <a:r>
              <a:rPr lang="it-IT" sz="2000" dirty="0" err="1"/>
              <a:t>esigenziale</a:t>
            </a:r>
            <a:r>
              <a:rPr lang="it-IT" sz="2000" dirty="0"/>
              <a:t>  e  nel  DIP  e  dei  conseguenti  livelli  prestazionali  individuati  nel  precedente  livello progettuale; </a:t>
            </a:r>
          </a:p>
          <a:p>
            <a:pPr algn="just"/>
            <a:endParaRPr lang="it-IT" sz="2000" dirty="0"/>
          </a:p>
          <a:p>
            <a:pPr algn="just"/>
            <a:r>
              <a:rPr lang="it-IT" sz="2000" dirty="0"/>
              <a:t> b)  i  criteri  adottati  e  le  scelte  effettuate  per  trasferire  sul  piano  contrattuale  e  sul  piano  costruttivo  le  soluzioni  spaziali, tipologiche, funzionali, architettoniche e tecnologiche previste dal precedente livello progettuale approvato; </a:t>
            </a:r>
          </a:p>
        </p:txBody>
      </p:sp>
    </p:spTree>
    <p:extLst>
      <p:ext uri="{BB962C8B-B14F-4D97-AF65-F5344CB8AC3E}">
        <p14:creationId xmlns:p14="http://schemas.microsoft.com/office/powerpoint/2010/main" val="210983423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74509"/>
            <a:ext cx="7344816" cy="4708981"/>
          </a:xfrm>
          <a:prstGeom prst="rect">
            <a:avLst/>
          </a:prstGeom>
        </p:spPr>
        <p:txBody>
          <a:bodyPr wrap="square">
            <a:spAutoFit/>
          </a:bodyPr>
          <a:lstStyle/>
          <a:p>
            <a:pPr algn="just"/>
            <a:r>
              <a:rPr lang="it-IT" sz="2000" dirty="0"/>
              <a:t>c)  i  rilievi  eseguiti  le  indagini  effettuate  ai  diversi  livelli  di  progettazione  anche  al  fine  di  ridurre  in  corso  di  esecuzione  la possibilità di imprevisti; - le normative applicate, con esplicito riferimento ai parametri prestazionali o prescrittivi adottati in relazione ai vari ambiti normativi cogenti o comunque presi a riferimento - quali azioni e loro combinazioni, tempi di ritorno, classi  di  esposizione,  scenari  di  evento  -  evidenziando  eventuali  modifiche  intervenute  rispetto  ai  precedenti  livelli  di  progettazione. </a:t>
            </a:r>
          </a:p>
          <a:p>
            <a:pPr algn="just"/>
            <a:endParaRPr lang="it-IT" sz="2000" dirty="0"/>
          </a:p>
          <a:p>
            <a:pPr algn="just"/>
            <a:r>
              <a:rPr lang="it-IT" sz="2000" dirty="0"/>
              <a:t> 2.  Nel  caso  in  cui  il  progetto  preveda  l’impiego  di  componenti  prefabbricati,  la  relazione  precisa  le  caratteristiche  illustrate negli elaborati grafici e le eventuali prescrizioni del capitolato speciale d’appalto riguardanti le modalità di presentazione e di approvazione dei componenti da utilizzare.</a:t>
            </a:r>
          </a:p>
        </p:txBody>
      </p:sp>
    </p:spTree>
    <p:extLst>
      <p:ext uri="{BB962C8B-B14F-4D97-AF65-F5344CB8AC3E}">
        <p14:creationId xmlns:p14="http://schemas.microsoft.com/office/powerpoint/2010/main" val="351955465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926538" y="404664"/>
            <a:ext cx="7128792" cy="5940088"/>
          </a:xfrm>
          <a:prstGeom prst="rect">
            <a:avLst/>
          </a:prstGeom>
        </p:spPr>
        <p:txBody>
          <a:bodyPr wrap="square">
            <a:spAutoFit/>
          </a:bodyPr>
          <a:lstStyle/>
          <a:p>
            <a:pPr algn="just"/>
            <a:r>
              <a:rPr lang="it-IT" sz="2000" dirty="0"/>
              <a:t>3.  Nel  caso  in  cui  il  progetto  preveda  l’impiego  di  materiali  da  trattare  con  l’uso  di  additivi  o  leganti,  quali  terreni  naturali trattati  a  calce  o  cemento,  nell’ambito  del  progetto  esecutivo  viene sviluppata  la  sperimentazione  mediante  campi prova  al  fine  di  definire  le  corrette  proporzioni  fra  terreno  e  legante  per  ottenere  un  materiale  da  costruzione  con  le  prestazioni richieste per le opere. La possibilità di utilizzare il terreno naturale trattato è coerente con il piano di utilizzo delle terre e rocce da scavo di cui all’articolo 27, comma 2, lettera g).  </a:t>
            </a:r>
          </a:p>
          <a:p>
            <a:pPr algn="just"/>
            <a:r>
              <a:rPr lang="it-IT" sz="2000" dirty="0"/>
              <a:t> </a:t>
            </a:r>
          </a:p>
          <a:p>
            <a:pPr algn="ctr"/>
            <a:r>
              <a:rPr lang="it-IT" sz="2000" b="1" dirty="0"/>
              <a:t>Articolo 104 Relazioni specialistiche del progetto esecutivo </a:t>
            </a:r>
          </a:p>
          <a:p>
            <a:pPr algn="just"/>
            <a:endParaRPr lang="it-IT" sz="2000" dirty="0"/>
          </a:p>
          <a:p>
            <a:pPr algn="just"/>
            <a:r>
              <a:rPr lang="it-IT" sz="2000" dirty="0"/>
              <a:t>1. Il progetto esecutivo, secondo le previsioni di cui all’articolo 37, comma 1, in relazione alle dimensioni, alla tipologia e alla categoria  dell’intervento,  prevede  le  relazioni  specialistiche  di  cui  all’articolo  19,  che  costituiscono  lo  sviluppo  di  quelle  contenute nel progetto definitivo, o comunque nel precedente livello progettuale. </a:t>
            </a:r>
          </a:p>
          <a:p>
            <a:pPr algn="just"/>
            <a:endParaRPr lang="it-IT" sz="2000" dirty="0"/>
          </a:p>
        </p:txBody>
      </p:sp>
    </p:spTree>
    <p:extLst>
      <p:ext uri="{BB962C8B-B14F-4D97-AF65-F5344CB8AC3E}">
        <p14:creationId xmlns:p14="http://schemas.microsoft.com/office/powerpoint/2010/main" val="25849396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548680"/>
            <a:ext cx="7344816" cy="5632311"/>
          </a:xfrm>
          <a:prstGeom prst="rect">
            <a:avLst/>
          </a:prstGeom>
        </p:spPr>
        <p:txBody>
          <a:bodyPr wrap="square">
            <a:spAutoFit/>
          </a:bodyPr>
          <a:lstStyle/>
          <a:p>
            <a:pPr algn="just"/>
            <a:endParaRPr lang="it-IT" sz="2000" dirty="0"/>
          </a:p>
          <a:p>
            <a:pPr algn="just"/>
            <a:r>
              <a:rPr lang="it-IT" sz="2000" dirty="0"/>
              <a:t> 2. Le relazioni, sulla base di quanto definito nei precedenti livelli progettuali, illustrano puntualmente e nel dettaglio tutti gli aspetti  esaminati  e  le  verifiche  analitiche  effettuate  in  sede  di  progettazione  esecutiva,  le  soluzioni  progettuali  esecutive adottate in coerenza con quanto previsto nella progettazione definitiva e le eventuali ulteriori indagini eseguite, funzionali  alle  suddette  soluzioni  progettuali  esecutive,  specifiche,  adeguatamente  motivate  e  tali da  non  indurre variazioni delle previsioni economiche di spesa.</a:t>
            </a:r>
          </a:p>
          <a:p>
            <a:pPr algn="just"/>
            <a:endParaRPr lang="it-IT" sz="2000" dirty="0"/>
          </a:p>
          <a:p>
            <a:pPr algn="just"/>
            <a:r>
              <a:rPr lang="it-IT" sz="2000" dirty="0"/>
              <a:t>3. Per i lavori complessi, di cui all’articolo 3, comma 1, lettera </a:t>
            </a:r>
            <a:r>
              <a:rPr lang="it-IT" sz="2000" dirty="0" err="1"/>
              <a:t>oo</a:t>
            </a:r>
            <a:r>
              <a:rPr lang="it-IT" sz="2000" dirty="0"/>
              <a:t>) del codice, per i quali si siano rese necessarie, nell'ambito dei precedenti livelli progettuali, particolari relazioni specialistiche, queste sono sviluppate in modo da definire in dettaglio gli aspetti inerenti all’ esecuzione e alla manutenzione degli impianti tecnologici e di ogni altro aspetto dell’intervento, compresi quelli relativi alle opere di mitigazione e compensazione ambientale e alle opere a verde.</a:t>
            </a:r>
          </a:p>
        </p:txBody>
      </p:sp>
    </p:spTree>
    <p:extLst>
      <p:ext uri="{BB962C8B-B14F-4D97-AF65-F5344CB8AC3E}">
        <p14:creationId xmlns:p14="http://schemas.microsoft.com/office/powerpoint/2010/main" val="420874574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39552" y="1628800"/>
            <a:ext cx="7632848" cy="3477875"/>
          </a:xfrm>
          <a:prstGeom prst="rect">
            <a:avLst/>
          </a:prstGeom>
        </p:spPr>
        <p:txBody>
          <a:bodyPr wrap="square">
            <a:spAutoFit/>
          </a:bodyPr>
          <a:lstStyle/>
          <a:p>
            <a:pPr algn="ctr"/>
            <a:r>
              <a:rPr lang="it-IT" sz="2000" b="1" dirty="0"/>
              <a:t>Articolo 105 Elaborati grafici del progetto esecutivo </a:t>
            </a:r>
          </a:p>
          <a:p>
            <a:pPr algn="just"/>
            <a:endParaRPr lang="it-IT" sz="2000" dirty="0"/>
          </a:p>
          <a:p>
            <a:pPr algn="just"/>
            <a:r>
              <a:rPr lang="it-IT" sz="2000" dirty="0"/>
              <a:t>1.  Gli  elaborati  grafici  del  progetto  esecutivo  definiscono  dettagliatamente  in  ogni  particolare  architettonico,  strutturale  ed impiantistico  le  caratteristiche  dell’intervento  da  realizzare.  Essi  sono  redatti  nelle  opportune  scale,  eseguiti  con  i  procedimenti più idonei e debitamente quotati, in relazione al tipo di opera o di intervento, puntuale o a rete, da realizzare. </a:t>
            </a:r>
          </a:p>
          <a:p>
            <a:pPr algn="just"/>
            <a:endParaRPr lang="it-IT" sz="2000" dirty="0"/>
          </a:p>
          <a:p>
            <a:pPr algn="just"/>
            <a:r>
              <a:rPr lang="it-IT" sz="2000" dirty="0"/>
              <a:t>Salvo quanto previsto al comma 2 gli  elaborati  grafici  del  progetto  esecutivo  sono  costituiti  come  di  seguito  indicato;  </a:t>
            </a:r>
          </a:p>
        </p:txBody>
      </p:sp>
    </p:spTree>
    <p:extLst>
      <p:ext uri="{BB962C8B-B14F-4D97-AF65-F5344CB8AC3E}">
        <p14:creationId xmlns:p14="http://schemas.microsoft.com/office/powerpoint/2010/main" val="118866898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39552" y="548680"/>
            <a:ext cx="7848872" cy="5293757"/>
          </a:xfrm>
          <a:prstGeom prst="rect">
            <a:avLst/>
          </a:prstGeom>
        </p:spPr>
        <p:txBody>
          <a:bodyPr wrap="square">
            <a:spAutoFit/>
          </a:bodyPr>
          <a:lstStyle/>
          <a:p>
            <a:pPr marL="285750" indent="-285750" algn="just">
              <a:buFont typeface="Arial" panose="020B0604020202020204" pitchFamily="34" charset="0"/>
              <a:buChar char="•"/>
            </a:pPr>
            <a:r>
              <a:rPr lang="it-IT" sz="2000" dirty="0"/>
              <a:t>a) elaborati che sviluppano, nelle scale ammesse o prescritte, tutti gli elaborati grafici del progetto definitivo; </a:t>
            </a:r>
          </a:p>
          <a:p>
            <a:pPr marL="285750" indent="-285750" algn="just">
              <a:buFont typeface="Arial" panose="020B0604020202020204" pitchFamily="34" charset="0"/>
              <a:buChar char="•"/>
            </a:pPr>
            <a:endParaRPr lang="it-IT" sz="2000" dirty="0"/>
          </a:p>
          <a:p>
            <a:pPr marL="285750" indent="-285750" algn="just">
              <a:buFont typeface="Arial" panose="020B0604020202020204" pitchFamily="34" charset="0"/>
              <a:buChar char="•"/>
            </a:pPr>
            <a:r>
              <a:rPr lang="it-IT" sz="2000" dirty="0"/>
              <a:t> b)  elaborati  che  risultino  necessari  all’esecuzione  delle  opere  o  dei  lavori  sulla  base  degli  esiti,  degli  studi  e  delle  indagini eseguite nei diversi livelli di progettazione nonché, ove necessario, in sede di progettazione esecutiva;</a:t>
            </a:r>
          </a:p>
          <a:p>
            <a:pPr algn="just"/>
            <a:endParaRPr lang="it-IT" sz="2000" dirty="0"/>
          </a:p>
          <a:p>
            <a:pPr marL="285750" indent="-285750" algn="just">
              <a:buFont typeface="Arial" panose="020B0604020202020204" pitchFamily="34" charset="0"/>
              <a:buChar char="•"/>
            </a:pPr>
            <a:r>
              <a:rPr lang="it-IT" sz="2000" dirty="0"/>
              <a:t>c) elaborati di tutti i particolari costruttivi; </a:t>
            </a:r>
          </a:p>
          <a:p>
            <a:pPr marL="285750" indent="-285750" algn="just">
              <a:buFont typeface="Arial" panose="020B0604020202020204" pitchFamily="34" charset="0"/>
              <a:buChar char="•"/>
            </a:pPr>
            <a:endParaRPr lang="it-IT" sz="2000" dirty="0"/>
          </a:p>
          <a:p>
            <a:pPr marL="285750" indent="-285750" algn="just">
              <a:buFont typeface="Arial" panose="020B0604020202020204" pitchFamily="34" charset="0"/>
              <a:buChar char="•"/>
            </a:pPr>
            <a:r>
              <a:rPr lang="it-IT" sz="2000" dirty="0"/>
              <a:t>d) elaborati atti ad illustrare le modalità esecutive di dettaglio; </a:t>
            </a:r>
          </a:p>
          <a:p>
            <a:pPr marL="285750" indent="-285750" algn="just">
              <a:buFont typeface="Arial" panose="020B0604020202020204" pitchFamily="34" charset="0"/>
              <a:buChar char="•"/>
            </a:pPr>
            <a:endParaRPr lang="it-IT" sz="2000" dirty="0"/>
          </a:p>
          <a:p>
            <a:pPr marL="285750" indent="-285750" algn="just">
              <a:buFont typeface="Arial" panose="020B0604020202020204" pitchFamily="34" charset="0"/>
              <a:buChar char="•"/>
            </a:pPr>
            <a:r>
              <a:rPr lang="it-IT" sz="2000" dirty="0"/>
              <a:t>e)  elaborati  di  tutte  le  lavorazioni  che  risultano  necessarie  per  il  rispetto  delle  prescrizioni  disposte  dagli  organismi competenti in sede di approvazione del progetto di fattibilità tecnica ed economica o del progetto definitivo; </a:t>
            </a:r>
          </a:p>
          <a:p>
            <a:pPr marL="285750" indent="-285750" algn="just">
              <a:buFont typeface="Arial" panose="020B0604020202020204" pitchFamily="34" charset="0"/>
              <a:buChar char="•"/>
            </a:pPr>
            <a:endParaRPr lang="it-IT" dirty="0"/>
          </a:p>
        </p:txBody>
      </p:sp>
    </p:spTree>
    <p:extLst>
      <p:ext uri="{BB962C8B-B14F-4D97-AF65-F5344CB8AC3E}">
        <p14:creationId xmlns:p14="http://schemas.microsoft.com/office/powerpoint/2010/main" val="209845665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39552" y="1196752"/>
            <a:ext cx="7560840" cy="5632311"/>
          </a:xfrm>
          <a:prstGeom prst="rect">
            <a:avLst/>
          </a:prstGeom>
        </p:spPr>
        <p:txBody>
          <a:bodyPr wrap="square">
            <a:spAutoFit/>
          </a:bodyPr>
          <a:lstStyle/>
          <a:p>
            <a:pPr marL="342900" indent="-342900" algn="just">
              <a:buFont typeface="Arial" panose="020B0604020202020204" pitchFamily="34" charset="0"/>
              <a:buChar char="•"/>
            </a:pPr>
            <a:r>
              <a:rPr lang="it-IT" sz="2000" dirty="0"/>
              <a:t>f)  elaborati  finalizzati  ad  evitare  effetti  negativi  sull’ambiente,  sul  paesaggio  e  sul  patrimonio  culturale  in  relazione  alle attività  di  cantiere,  tra  cui  uno  studio  della  viabilità  di  accesso  ai  cantieri  ed  eventualmente  la  progettazione  di  quella  provvisoria,  in  modo  che  siano  contenuti  l’interferenza  con  il  traffico  locale  ed  il  pericolo  per  le  persone  e  per  l’ambiente, nonché l’indicazione degli accorgimenti atti ad evitare inquinamenti del suolo, acustici, idrici ed atmosferici;</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g)  elaborati  atti  a  definire  le  misure  e  gli  interventi  di  mitigazione  ambientale  e  di  compensazione  ambientale,  nei  relativi limiti di spesa ove stabiliti; </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h)  elaborati  atti  a  definire  le  caratteristiche  dimensionali,  prestazionali  e  di  assemblaggio  dei  componenti  prefabbricati, qualora ne sia prevista l’utilizzazione; </a:t>
            </a:r>
          </a:p>
          <a:p>
            <a:pPr algn="just"/>
            <a:endParaRPr lang="it-IT" sz="2000" dirty="0"/>
          </a:p>
          <a:p>
            <a:pPr algn="just"/>
            <a:r>
              <a:rPr lang="it-IT" sz="2000" dirty="0"/>
              <a:t> </a:t>
            </a:r>
          </a:p>
        </p:txBody>
      </p:sp>
    </p:spTree>
    <p:extLst>
      <p:ext uri="{BB962C8B-B14F-4D97-AF65-F5344CB8AC3E}">
        <p14:creationId xmlns:p14="http://schemas.microsoft.com/office/powerpoint/2010/main" val="139024988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467544" y="260648"/>
            <a:ext cx="7776864" cy="5016758"/>
          </a:xfrm>
          <a:prstGeom prst="rect">
            <a:avLst/>
          </a:prstGeom>
        </p:spPr>
        <p:txBody>
          <a:bodyPr wrap="square">
            <a:spAutoFit/>
          </a:bodyPr>
          <a:lstStyle/>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 i) elaborati che definiscono le fasi costruttive dell’intervento, con particolare riguardo alle strutture. </a:t>
            </a:r>
          </a:p>
          <a:p>
            <a:pPr algn="just"/>
            <a:endParaRPr lang="it-IT" sz="2000" dirty="0"/>
          </a:p>
          <a:p>
            <a:pPr algn="just"/>
            <a:r>
              <a:rPr lang="it-IT" sz="2000" dirty="0"/>
              <a:t>2. A stazione appaltante, ai sensi dell’art. 23, comma 4, del codice, e secondo le previsioni di cui all’art. 102, comma 1, qualora non ritenga pertinente, in relazione alla dimensione, alla categoria e alla tipologia dell’intervento, la predisposizione di uno o più elaborati grafici tra quelli elencati al comma 1, opera motivatamente le necessarie differenziazioni e riduzioni o integrazioni dell’elenco stesso, definendo la composizione specifica degli elaborati del progetto esecutivo per il singolo intervento</a:t>
            </a:r>
          </a:p>
          <a:p>
            <a:pPr algn="just"/>
            <a:r>
              <a:rPr lang="it-IT" sz="2000" dirty="0"/>
              <a:t> </a:t>
            </a:r>
          </a:p>
          <a:p>
            <a:pPr algn="just"/>
            <a:r>
              <a:rPr lang="it-IT" sz="2000" dirty="0"/>
              <a:t>3. Gli elaborati sono redatti in modo tale da consentire all'esecutore una corretta esecuzione dei lavori in ogni loro elemento.</a:t>
            </a:r>
            <a:endParaRPr lang="it-IT" sz="2000" b="1" dirty="0"/>
          </a:p>
          <a:p>
            <a:pPr algn="just"/>
            <a:endParaRPr lang="it-IT" sz="2000" dirty="0"/>
          </a:p>
        </p:txBody>
      </p:sp>
    </p:spTree>
    <p:extLst>
      <p:ext uri="{BB962C8B-B14F-4D97-AF65-F5344CB8AC3E}">
        <p14:creationId xmlns:p14="http://schemas.microsoft.com/office/powerpoint/2010/main" val="389027035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188640"/>
            <a:ext cx="7632848" cy="6247864"/>
          </a:xfrm>
          <a:prstGeom prst="rect">
            <a:avLst/>
          </a:prstGeom>
        </p:spPr>
        <p:txBody>
          <a:bodyPr wrap="square">
            <a:spAutoFit/>
          </a:bodyPr>
          <a:lstStyle/>
          <a:p>
            <a:pPr algn="ctr"/>
            <a:r>
              <a:rPr lang="it-IT" sz="2000" b="1" dirty="0"/>
              <a:t>Articolo 106 Progetto esecutivo delle strutture </a:t>
            </a:r>
          </a:p>
          <a:p>
            <a:pPr algn="ctr"/>
            <a:r>
              <a:rPr lang="it-IT" sz="2000" b="1" dirty="0"/>
              <a:t>e degli impianti e relazioni di calcolo </a:t>
            </a:r>
          </a:p>
          <a:p>
            <a:pPr algn="just"/>
            <a:r>
              <a:rPr lang="it-IT" sz="2000" dirty="0"/>
              <a:t>1.  La  redazione  dei  calcoli  relativi  al  progetto  esecutivo  delle  strutture  e  degli  impianti,  nell'osservanza  delle  rispettive normative vigenti, può essere eseguita anche mediante utilizzo di programmi informatici. </a:t>
            </a:r>
          </a:p>
          <a:p>
            <a:pPr algn="just"/>
            <a:endParaRPr lang="it-IT" sz="2000" dirty="0"/>
          </a:p>
          <a:p>
            <a:pPr algn="just"/>
            <a:r>
              <a:rPr lang="it-IT" sz="2000" dirty="0"/>
              <a:t>2. Dai calcoli del progetto esecutivo delle strutture deve potersene accertare il dimensionamento e le verifiche delle prestazioni delle stesse,  secondo  quanto  stabilito  dalle  vigenti  regole  tecniche,  in  ogni  loro  aspetto  generale  e  particolare,  in  modo  da escludere la necessità di variazioni in corso di esecuzione. </a:t>
            </a:r>
          </a:p>
          <a:p>
            <a:pPr algn="just"/>
            <a:endParaRPr lang="it-IT" sz="2000" dirty="0"/>
          </a:p>
          <a:p>
            <a:pPr algn="just"/>
            <a:r>
              <a:rPr lang="it-IT" sz="2000" dirty="0"/>
              <a:t>3. Il progetto esecutivo degli impianti è eseguito con riferimento alle condizioni di esercizio o alle fasi costruttive, qualora  più  gravose  delle  condizioni  di  esercizio,  nonché  alla  destinazione  specifica  dell’intervento  e permette  di  stabilire  e  dimensionare  tutte  le  apparecchiature,  condutture,  canalizzazioni  e  qualsiasi  altro  elemento  necessario  per  la funzionalità dell'impianto stesso, nonché consentire di determinarne il prezzo.</a:t>
            </a:r>
          </a:p>
        </p:txBody>
      </p:sp>
    </p:spTree>
    <p:extLst>
      <p:ext uri="{BB962C8B-B14F-4D97-AF65-F5344CB8AC3E}">
        <p14:creationId xmlns:p14="http://schemas.microsoft.com/office/powerpoint/2010/main" val="414760652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EA3E06C2-24BF-5E4C-A8D2-B8291BB056EE}"/>
              </a:ext>
            </a:extLst>
          </p:cNvPr>
          <p:cNvSpPr/>
          <p:nvPr/>
        </p:nvSpPr>
        <p:spPr>
          <a:xfrm>
            <a:off x="467544" y="476672"/>
            <a:ext cx="7848872" cy="5293757"/>
          </a:xfrm>
          <a:prstGeom prst="rect">
            <a:avLst/>
          </a:prstGeom>
        </p:spPr>
        <p:txBody>
          <a:bodyPr wrap="square">
            <a:spAutoFit/>
          </a:bodyPr>
          <a:lstStyle/>
          <a:p>
            <a:pPr algn="just"/>
            <a:r>
              <a:rPr lang="it-IT" sz="2000" dirty="0"/>
              <a:t>4.  La  progettazione  esecutiva  delle  strutture  e  degli  impianti  è  effettuata  unitariamente  e  in  forma  integrata  alla progettazione esecutiva delle opere civili, al fine di dimostrare la piena compatibilità tra progetto architettonico, strutturale ed impiantistico, di prevedere esattamente ingombri, passaggi, cavedi, sedi, attraversamenti e simili e di ottimizzare le fasi di realizzazione. </a:t>
            </a:r>
          </a:p>
          <a:p>
            <a:pPr algn="just"/>
            <a:endParaRPr lang="it-IT" sz="2000" dirty="0"/>
          </a:p>
          <a:p>
            <a:pPr algn="just"/>
            <a:r>
              <a:rPr lang="it-IT" sz="2000" dirty="0"/>
              <a:t> 5. I calcoli delle strutture e degli impianti, comunque eseguiti, sono accompagnati da una relazione di calcolo, illustrativa dei criteri e delle modalità di calcolo, che ne consentano una agevole lettura e verificabilità. </a:t>
            </a:r>
          </a:p>
          <a:p>
            <a:pPr algn="just"/>
            <a:endParaRPr lang="it-IT" sz="2000" dirty="0"/>
          </a:p>
          <a:p>
            <a:pPr algn="just"/>
            <a:r>
              <a:rPr lang="it-IT" sz="2000" dirty="0"/>
              <a:t> 6. Il progetto esecutivo delle strutture comprende: </a:t>
            </a:r>
          </a:p>
          <a:p>
            <a:pPr algn="just"/>
            <a:endParaRPr lang="it-IT" sz="2000" dirty="0"/>
          </a:p>
          <a:p>
            <a:pPr marL="285750" indent="-285750" algn="just">
              <a:buFont typeface="Arial" panose="020B0604020202020204" pitchFamily="34" charset="0"/>
              <a:buChar char="•"/>
            </a:pPr>
            <a:r>
              <a:rPr lang="it-IT" sz="2000" dirty="0"/>
              <a:t>a)  gli  elaborati  grafici  di  insieme  -  carpenterie,  profili  e  sezioni  -  in  scala  non  inferiore  ad  1:50,  e  gli  elaborati  grafici  di dettaglio in scala non inferiore ad 1:10, contenenti fra l’altro:</a:t>
            </a:r>
          </a:p>
          <a:p>
            <a:pPr algn="just"/>
            <a:r>
              <a:rPr lang="it-IT" dirty="0"/>
              <a:t> </a:t>
            </a:r>
          </a:p>
        </p:txBody>
      </p:sp>
    </p:spTree>
    <p:extLst>
      <p:ext uri="{BB962C8B-B14F-4D97-AF65-F5344CB8AC3E}">
        <p14:creationId xmlns:p14="http://schemas.microsoft.com/office/powerpoint/2010/main" val="128933249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467544" y="534634"/>
            <a:ext cx="7776864" cy="5601533"/>
          </a:xfrm>
          <a:prstGeom prst="rect">
            <a:avLst/>
          </a:prstGeom>
        </p:spPr>
        <p:txBody>
          <a:bodyPr wrap="square">
            <a:spAutoFit/>
          </a:bodyPr>
          <a:lstStyle/>
          <a:p>
            <a:pPr marL="285750" indent="-285750" algn="just">
              <a:buFont typeface="Arial" panose="020B0604020202020204" pitchFamily="34" charset="0"/>
              <a:buChar char="•"/>
            </a:pPr>
            <a:r>
              <a:rPr lang="it-IT" sz="2000" dirty="0"/>
              <a:t>1) per le strutture in cemento armato o in cemento armato precompresso: i tracciati dei ferri di armatura con l’indicazione delle  sezioni  e  delle  misure  parziali  e  complessive,  nonché  i  tracciati  delle  armature  per  la  precompressione;  resta  esclusa  soltanto la compilazione delle distinte di ordinazione a carattere organizzativo di cantiere; </a:t>
            </a:r>
          </a:p>
          <a:p>
            <a:pPr marL="285750" indent="-285750" algn="just">
              <a:buFont typeface="Arial" panose="020B0604020202020204" pitchFamily="34" charset="0"/>
              <a:buChar char="•"/>
            </a:pPr>
            <a:endParaRPr lang="it-IT" sz="2000" dirty="0"/>
          </a:p>
          <a:p>
            <a:pPr marL="285750" indent="-285750" algn="just">
              <a:buFont typeface="Arial" panose="020B0604020202020204" pitchFamily="34" charset="0"/>
              <a:buChar char="•"/>
            </a:pPr>
            <a:r>
              <a:rPr lang="it-IT" sz="2000" dirty="0"/>
              <a:t>2) per le strutture metalliche, lignee o realizzate con altri materiali composti per elementi: tutti i profili e i particolari relativi ai  collegamenti,  completi  nella  forma  e  spessore  delle  piastre,  del  numero  e  posizione  di  chiodi  e  bulloni  o  di  altri  tipi  di connessioni, dello spessore, tipo, posizione e lunghezza delle saldature, ove presenti; resta esclusa soltanto la compilazione dei disegni di officina e delle relative distinte; </a:t>
            </a:r>
          </a:p>
          <a:p>
            <a:pPr marL="285750" indent="-285750" algn="just">
              <a:buFont typeface="Arial" panose="020B0604020202020204" pitchFamily="34" charset="0"/>
              <a:buChar char="•"/>
            </a:pPr>
            <a:endParaRPr lang="it-IT" sz="2000" dirty="0"/>
          </a:p>
          <a:p>
            <a:pPr marL="285750" indent="-285750" algn="just">
              <a:buFont typeface="Arial" panose="020B0604020202020204" pitchFamily="34" charset="0"/>
              <a:buChar char="•"/>
            </a:pPr>
            <a:r>
              <a:rPr lang="it-IT" sz="2000" dirty="0"/>
              <a:t>3) per le strutture murarie: tutti gli elementi tipologici e dimensionali atti a consentirne l'esecuzione. </a:t>
            </a:r>
          </a:p>
          <a:p>
            <a:pPr algn="just"/>
            <a:endParaRPr lang="it-IT" dirty="0"/>
          </a:p>
        </p:txBody>
      </p:sp>
    </p:spTree>
    <p:extLst>
      <p:ext uri="{BB962C8B-B14F-4D97-AF65-F5344CB8AC3E}">
        <p14:creationId xmlns:p14="http://schemas.microsoft.com/office/powerpoint/2010/main" val="2815899546"/>
      </p:ext>
    </p:extLst>
  </p:cSld>
  <p:clrMapOvr>
    <a:overrideClrMapping bg1="lt1" tx1="dk1" bg2="lt2" tx2="dk2" accent1="accent1" accent2="accent2" accent3="accent3" accent4="accent4" accent5="accent5" accent6="accent6" hlink="hlink" folHlink="folHlink"/>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908720"/>
            <a:ext cx="7776864" cy="4985980"/>
          </a:xfrm>
          <a:prstGeom prst="rect">
            <a:avLst/>
          </a:prstGeom>
        </p:spPr>
        <p:txBody>
          <a:bodyPr wrap="square">
            <a:spAutoFit/>
          </a:bodyPr>
          <a:lstStyle/>
          <a:p>
            <a:pPr algn="just"/>
            <a:r>
              <a:rPr lang="it-IT" sz="2000" dirty="0"/>
              <a:t>b) la relazione di calcolo contenente:</a:t>
            </a:r>
          </a:p>
          <a:p>
            <a:pPr algn="just"/>
            <a:endParaRPr lang="it-IT" sz="2000" dirty="0"/>
          </a:p>
          <a:p>
            <a:pPr marL="342900" indent="-342900" algn="just">
              <a:buFont typeface="Arial" panose="020B0604020202020204" pitchFamily="34" charset="0"/>
              <a:buChar char="•"/>
            </a:pPr>
            <a:r>
              <a:rPr lang="it-IT" sz="2000" dirty="0"/>
              <a:t>1) l’indicazione delle norme di riferimento;</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2) la specifica della qualità e delle caratteristiche meccaniche dei materiali e delle modalità di esecuzione qualora necessarie;</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3) l’analisi dei carichi per i quali le strutture sono state dimensionate;</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4) le verifiche statiche. </a:t>
            </a:r>
          </a:p>
          <a:p>
            <a:pPr marL="342900" indent="-342900" algn="just">
              <a:buFont typeface="Arial" panose="020B0604020202020204" pitchFamily="34" charset="0"/>
              <a:buChar char="•"/>
            </a:pPr>
            <a:endParaRPr lang="it-IT" sz="2000" dirty="0"/>
          </a:p>
          <a:p>
            <a:pPr algn="just"/>
            <a:r>
              <a:rPr lang="it-IT" sz="2000" dirty="0"/>
              <a:t>7. Nelle strutture che si identificano con l’intero intervento, quali ponti, viadotti, pontili di attracco, opere di sostegno delle terre e simili, il progetto esecutivo è completo dei particolari esecutivi di tutte le opere integrative.</a:t>
            </a:r>
          </a:p>
          <a:p>
            <a:pPr algn="just"/>
            <a:endParaRPr lang="it-IT" dirty="0"/>
          </a:p>
        </p:txBody>
      </p:sp>
    </p:spTree>
    <p:extLst>
      <p:ext uri="{BB962C8B-B14F-4D97-AF65-F5344CB8AC3E}">
        <p14:creationId xmlns:p14="http://schemas.microsoft.com/office/powerpoint/2010/main" val="143201954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908720"/>
            <a:ext cx="7776864" cy="5262979"/>
          </a:xfrm>
          <a:prstGeom prst="rect">
            <a:avLst/>
          </a:prstGeom>
        </p:spPr>
        <p:txBody>
          <a:bodyPr wrap="square">
            <a:spAutoFit/>
          </a:bodyPr>
          <a:lstStyle/>
          <a:p>
            <a:pPr algn="just"/>
            <a:r>
              <a:rPr lang="it-IT" sz="2000" dirty="0"/>
              <a:t>8. Il progetto esecutivo degli impianti comprende: </a:t>
            </a:r>
          </a:p>
          <a:p>
            <a:pPr algn="just"/>
            <a:endParaRPr lang="it-IT" sz="2000" dirty="0"/>
          </a:p>
          <a:p>
            <a:pPr algn="just"/>
            <a:r>
              <a:rPr lang="it-IT" sz="2000" dirty="0"/>
              <a:t> a)  gli  elaborati  grafici  di  insieme,  in  scala  ammessa  o  prescritta  e  comunque  non  inferiore  ad  1:50,  e  gli  elaborati  grafici  di dettaglio, in scala non inferiore ad 1:10, con le notazioni metriche necessarie; </a:t>
            </a:r>
          </a:p>
          <a:p>
            <a:pPr algn="just"/>
            <a:endParaRPr lang="it-IT" sz="2000" dirty="0"/>
          </a:p>
          <a:p>
            <a:pPr algn="just"/>
            <a:r>
              <a:rPr lang="it-IT" sz="2000" dirty="0"/>
              <a:t> b) l'elencazione descrittiva particolareggiata delle parti di ogni impianto con le relative relazioni di calcolo; </a:t>
            </a:r>
          </a:p>
          <a:p>
            <a:pPr algn="just"/>
            <a:endParaRPr lang="it-IT" sz="2000" dirty="0"/>
          </a:p>
          <a:p>
            <a:pPr algn="just"/>
            <a:r>
              <a:rPr lang="it-IT" sz="2000" dirty="0"/>
              <a:t> c) la specificazione delle caratteristiche funzionali e qualitative di materiali, macchinari ed apparecchiature. </a:t>
            </a:r>
          </a:p>
          <a:p>
            <a:pPr algn="just"/>
            <a:endParaRPr lang="it-IT" sz="2000" dirty="0"/>
          </a:p>
          <a:p>
            <a:pPr algn="just"/>
            <a:r>
              <a:rPr lang="it-IT" sz="2000" dirty="0"/>
              <a:t> </a:t>
            </a:r>
          </a:p>
          <a:p>
            <a:pPr algn="just"/>
            <a:r>
              <a:rPr lang="it-IT" sz="2000" dirty="0"/>
              <a:t>9. I valori minimi delle scale contenuti nel presente articolo possono essere variati su motivata indicazione del responsabile del procedimento</a:t>
            </a:r>
            <a:r>
              <a:rPr lang="it-IT" dirty="0"/>
              <a:t>.  </a:t>
            </a:r>
          </a:p>
          <a:p>
            <a:pPr algn="just"/>
            <a:endParaRPr lang="it-IT" dirty="0"/>
          </a:p>
          <a:p>
            <a:pPr algn="just"/>
            <a:r>
              <a:rPr lang="it-IT" dirty="0"/>
              <a:t> </a:t>
            </a:r>
          </a:p>
        </p:txBody>
      </p:sp>
    </p:spTree>
    <p:extLst>
      <p:ext uri="{BB962C8B-B14F-4D97-AF65-F5344CB8AC3E}">
        <p14:creationId xmlns:p14="http://schemas.microsoft.com/office/powerpoint/2010/main" val="141360702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00568" y="404664"/>
            <a:ext cx="7743840" cy="5262979"/>
          </a:xfrm>
          <a:prstGeom prst="rect">
            <a:avLst/>
          </a:prstGeom>
        </p:spPr>
        <p:txBody>
          <a:bodyPr wrap="square">
            <a:spAutoFit/>
          </a:bodyPr>
          <a:lstStyle/>
          <a:p>
            <a:pPr algn="ctr"/>
            <a:r>
              <a:rPr lang="it-IT" sz="2000" b="1" dirty="0"/>
              <a:t>Articolo 107 Piano di manutenzione dell’opera e delle sue parti </a:t>
            </a:r>
          </a:p>
          <a:p>
            <a:pPr algn="just"/>
            <a:endParaRPr lang="it-IT" sz="2000" dirty="0"/>
          </a:p>
          <a:p>
            <a:pPr algn="just"/>
            <a:r>
              <a:rPr lang="it-IT" sz="2000" dirty="0"/>
              <a:t>1.  Il  piano  di  manutenzione  dell’opera  e  delle  sue  parti  è  il  documento  complementare  al  progetto  esecutivo  che  prevede, pianifica e programma, tenendo conto degli elaborati progettuali esecutivi, l’attività di manutenzione dell’opera e delle sue parti,  al  fine  di  mantenerne  nel  tempo  la  funzionalità,  le  caratteristiche  di  qualità,  l’efficienza  ed  il  valore  economico.  In allegato  al  piano  di  manutenzione  sono  riportate  le  misure  volte  ad  assicurare  la  conservazione  e  la  protezione  dei  rinvenimenti  archeologici  rilevanti  connessi  all’opera,  stabilite  dalla  soprintendenza  competente  ai  sensi  dell’articolo  25, </a:t>
            </a:r>
          </a:p>
          <a:p>
            <a:pPr algn="just"/>
            <a:r>
              <a:rPr lang="it-IT" sz="2000" dirty="0"/>
              <a:t>comma 11 del codice, nei casi in cui, in relazione al tipo di intervento, tali disposizioni siano state emanate. </a:t>
            </a:r>
          </a:p>
          <a:p>
            <a:pPr algn="just"/>
            <a:endParaRPr lang="it-IT" sz="2000" dirty="0"/>
          </a:p>
          <a:p>
            <a:pPr algn="just"/>
            <a:endParaRPr lang="it-IT" dirty="0"/>
          </a:p>
          <a:p>
            <a:pPr algn="just"/>
            <a:r>
              <a:rPr lang="it-IT" dirty="0"/>
              <a:t> </a:t>
            </a:r>
          </a:p>
        </p:txBody>
      </p:sp>
    </p:spTree>
    <p:extLst>
      <p:ext uri="{BB962C8B-B14F-4D97-AF65-F5344CB8AC3E}">
        <p14:creationId xmlns:p14="http://schemas.microsoft.com/office/powerpoint/2010/main" val="170006399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500568" y="404664"/>
            <a:ext cx="7743840" cy="4647426"/>
          </a:xfrm>
          <a:prstGeom prst="rect">
            <a:avLst/>
          </a:prstGeom>
        </p:spPr>
        <p:txBody>
          <a:bodyPr wrap="square">
            <a:spAutoFit/>
          </a:bodyPr>
          <a:lstStyle/>
          <a:p>
            <a:pPr algn="just"/>
            <a:endParaRPr lang="it-IT" sz="2000" dirty="0"/>
          </a:p>
          <a:p>
            <a:pPr algn="just"/>
            <a:endParaRPr lang="it-IT" sz="2000" dirty="0"/>
          </a:p>
          <a:p>
            <a:pPr algn="just"/>
            <a:r>
              <a:rPr lang="it-IT" sz="2000" dirty="0"/>
              <a:t>2. Salvo diversa motivata determinazione della Amministrazione il piano di manutenzione assume contenuto differenziato in relazione all'importanza e alla specificità dell'intervento, ed è costituito dai seguenti documenti operativi, salvo diversa motivata indicazione dell’amministrazione: </a:t>
            </a:r>
          </a:p>
          <a:p>
            <a:pPr algn="just"/>
            <a:endParaRPr lang="it-IT" sz="2000" dirty="0"/>
          </a:p>
          <a:p>
            <a:pPr algn="just"/>
            <a:r>
              <a:rPr lang="it-IT" sz="2000" dirty="0"/>
              <a:t>a) il manuale d'uso; </a:t>
            </a:r>
          </a:p>
          <a:p>
            <a:pPr algn="just"/>
            <a:endParaRPr lang="it-IT" sz="2000" dirty="0"/>
          </a:p>
          <a:p>
            <a:pPr algn="just"/>
            <a:r>
              <a:rPr lang="it-IT" sz="2000" dirty="0"/>
              <a:t>b) il manuale di manutenzione; </a:t>
            </a:r>
          </a:p>
          <a:p>
            <a:pPr algn="just"/>
            <a:endParaRPr lang="it-IT" sz="2000" dirty="0"/>
          </a:p>
          <a:p>
            <a:pPr algn="just"/>
            <a:r>
              <a:rPr lang="it-IT" sz="2000" dirty="0"/>
              <a:t>c) il programma di manutenzione.</a:t>
            </a:r>
          </a:p>
          <a:p>
            <a:pPr algn="just"/>
            <a:endParaRPr lang="it-IT" dirty="0"/>
          </a:p>
          <a:p>
            <a:pPr algn="just"/>
            <a:r>
              <a:rPr lang="it-IT" dirty="0"/>
              <a:t> </a:t>
            </a:r>
          </a:p>
        </p:txBody>
      </p:sp>
    </p:spTree>
    <p:extLst>
      <p:ext uri="{BB962C8B-B14F-4D97-AF65-F5344CB8AC3E}">
        <p14:creationId xmlns:p14="http://schemas.microsoft.com/office/powerpoint/2010/main" val="377213159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467544" y="166568"/>
            <a:ext cx="7776864" cy="6524863"/>
          </a:xfrm>
          <a:prstGeom prst="rect">
            <a:avLst/>
          </a:prstGeom>
        </p:spPr>
        <p:txBody>
          <a:bodyPr wrap="square">
            <a:spAutoFit/>
          </a:bodyPr>
          <a:lstStyle/>
          <a:p>
            <a:pPr algn="just"/>
            <a:r>
              <a:rPr lang="it-IT" dirty="0"/>
              <a:t>3</a:t>
            </a:r>
            <a:r>
              <a:rPr lang="it-IT" sz="2000" dirty="0"/>
              <a:t>. Il manuale d'uso si riferisce all'uso delle parti significative dell’opera, e in particolare degli impianti tecnologici. Il manuale contiene  l’insieme  delle  informazioni  atte  a  permettere  all’utente  di  conoscere  le  modalità  per  la  migliore  utilizzazione  del  bene, nonché tutti gli elementi necessari per limitare quanto più possibile i danni derivanti da un’utilizzazione impropria, per consentire  di  eseguire  tutte  le  operazioni  atte  alla  sua  conservazione  che  non  richiedono  conoscenze  specialistiche  e  per  riconoscere tempestivamente fenomeni di deterioramento anomalo al fine di sollecitare interventi specialistici.</a:t>
            </a:r>
          </a:p>
          <a:p>
            <a:pPr algn="just"/>
            <a:r>
              <a:rPr lang="it-IT" sz="2000" dirty="0"/>
              <a:t> </a:t>
            </a:r>
          </a:p>
          <a:p>
            <a:pPr algn="just"/>
            <a:r>
              <a:rPr lang="it-IT" sz="2000" dirty="0"/>
              <a:t>4. Il manuale d'uso contiene le seguenti informazioni: </a:t>
            </a:r>
          </a:p>
          <a:p>
            <a:pPr algn="just"/>
            <a:endParaRPr lang="it-IT" sz="2000" dirty="0"/>
          </a:p>
          <a:p>
            <a:pPr algn="just"/>
            <a:r>
              <a:rPr lang="it-IT" sz="2000" dirty="0"/>
              <a:t>a) la collocazione nell’intervento delle parti menzionate; </a:t>
            </a:r>
          </a:p>
          <a:p>
            <a:pPr algn="just"/>
            <a:endParaRPr lang="it-IT" sz="2000" dirty="0"/>
          </a:p>
          <a:p>
            <a:pPr algn="just"/>
            <a:r>
              <a:rPr lang="it-IT" sz="2000" dirty="0"/>
              <a:t>b) la rappresentazione grafica; </a:t>
            </a:r>
          </a:p>
          <a:p>
            <a:pPr algn="just"/>
            <a:endParaRPr lang="it-IT" sz="2000" dirty="0"/>
          </a:p>
          <a:p>
            <a:pPr algn="just"/>
            <a:r>
              <a:rPr lang="it-IT" sz="2000" dirty="0"/>
              <a:t>c) la descrizione; </a:t>
            </a:r>
          </a:p>
          <a:p>
            <a:pPr algn="just"/>
            <a:endParaRPr lang="it-IT" sz="2000" dirty="0"/>
          </a:p>
          <a:p>
            <a:pPr algn="just"/>
            <a:r>
              <a:rPr lang="it-IT" sz="2000" dirty="0"/>
              <a:t>d) le modalità di uso corretto. </a:t>
            </a:r>
          </a:p>
          <a:p>
            <a:pPr algn="just"/>
            <a:endParaRPr lang="it-IT" dirty="0"/>
          </a:p>
        </p:txBody>
      </p:sp>
    </p:spTree>
    <p:extLst>
      <p:ext uri="{BB962C8B-B14F-4D97-AF65-F5344CB8AC3E}">
        <p14:creationId xmlns:p14="http://schemas.microsoft.com/office/powerpoint/2010/main" val="173060533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332656"/>
            <a:ext cx="7776864" cy="4093428"/>
          </a:xfrm>
          <a:prstGeom prst="rect">
            <a:avLst/>
          </a:prstGeom>
        </p:spPr>
        <p:txBody>
          <a:bodyPr wrap="square">
            <a:spAutoFit/>
          </a:bodyPr>
          <a:lstStyle/>
          <a:p>
            <a:pPr algn="just"/>
            <a:r>
              <a:rPr lang="it-IT" sz="2000" dirty="0"/>
              <a:t>5. Il manuale di manutenzione si riferisce alla manutenzione delle parti significative del bene e in particolare degli impianti tecnologici.  Esso  fornisce,  in  relazione  alle  diverse  unità  tecnologiche,  alle  caratteristiche  dei  materiali  o  dei  componenti interessati, le indicazioni necessarie per la corretta manutenzione nonché per il ricorso ai centri di assistenza o di servizio. </a:t>
            </a:r>
          </a:p>
          <a:p>
            <a:pPr algn="just"/>
            <a:endParaRPr lang="it-IT" sz="2000" dirty="0"/>
          </a:p>
          <a:p>
            <a:pPr algn="just"/>
            <a:r>
              <a:rPr lang="it-IT" sz="2000" dirty="0"/>
              <a:t>6. Il manuale di manutenzione contiene le seguenti informazioni: </a:t>
            </a:r>
          </a:p>
          <a:p>
            <a:pPr algn="just"/>
            <a:endParaRPr lang="it-IT" sz="2000" dirty="0"/>
          </a:p>
          <a:p>
            <a:pPr algn="just"/>
            <a:r>
              <a:rPr lang="it-IT" sz="2000" dirty="0"/>
              <a:t>a) la collocazione nell’intervento delle parti menzionate; </a:t>
            </a:r>
          </a:p>
          <a:p>
            <a:pPr algn="just"/>
            <a:endParaRPr lang="it-IT" sz="2000" dirty="0"/>
          </a:p>
          <a:p>
            <a:pPr algn="just"/>
            <a:r>
              <a:rPr lang="it-IT" sz="2000" dirty="0"/>
              <a:t>b) la rappresentazione grafica; </a:t>
            </a:r>
          </a:p>
          <a:p>
            <a:pPr algn="just"/>
            <a:endParaRPr lang="it-IT" sz="2000" dirty="0"/>
          </a:p>
        </p:txBody>
      </p:sp>
    </p:spTree>
    <p:extLst>
      <p:ext uri="{BB962C8B-B14F-4D97-AF65-F5344CB8AC3E}">
        <p14:creationId xmlns:p14="http://schemas.microsoft.com/office/powerpoint/2010/main" val="319625168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467544" y="1074509"/>
            <a:ext cx="7776864" cy="4708981"/>
          </a:xfrm>
          <a:prstGeom prst="rect">
            <a:avLst/>
          </a:prstGeom>
        </p:spPr>
        <p:txBody>
          <a:bodyPr wrap="square">
            <a:spAutoFit/>
          </a:bodyPr>
          <a:lstStyle/>
          <a:p>
            <a:pPr algn="just"/>
            <a:r>
              <a:rPr lang="it-IT" sz="2000" dirty="0"/>
              <a:t>c) la descrizione delle risorse necessarie per l'intervento manutentivo; </a:t>
            </a:r>
          </a:p>
          <a:p>
            <a:pPr algn="just"/>
            <a:endParaRPr lang="it-IT" sz="2000" dirty="0"/>
          </a:p>
          <a:p>
            <a:pPr algn="just"/>
            <a:r>
              <a:rPr lang="it-IT" sz="2000" dirty="0"/>
              <a:t>d) il livello minimo delle prestazioni; </a:t>
            </a:r>
          </a:p>
          <a:p>
            <a:pPr algn="just"/>
            <a:endParaRPr lang="it-IT" sz="2000" dirty="0"/>
          </a:p>
          <a:p>
            <a:pPr algn="just"/>
            <a:r>
              <a:rPr lang="it-IT" sz="2000" dirty="0"/>
              <a:t>e) le anomalie riscontrabili; </a:t>
            </a:r>
          </a:p>
          <a:p>
            <a:pPr algn="just"/>
            <a:endParaRPr lang="it-IT" sz="2000" dirty="0"/>
          </a:p>
          <a:p>
            <a:pPr algn="just"/>
            <a:r>
              <a:rPr lang="it-IT" sz="2000" dirty="0"/>
              <a:t>f) le manutenzioni eseguibili direttamente dall'utente; </a:t>
            </a:r>
          </a:p>
          <a:p>
            <a:pPr algn="just"/>
            <a:endParaRPr lang="it-IT" sz="2000" dirty="0"/>
          </a:p>
          <a:p>
            <a:pPr algn="just"/>
            <a:r>
              <a:rPr lang="it-IT" sz="2000" dirty="0"/>
              <a:t>g) le manutenzioni da eseguire a cura di personale specializzato.</a:t>
            </a:r>
          </a:p>
          <a:p>
            <a:pPr algn="just"/>
            <a:endParaRPr lang="it-IT" sz="2000" dirty="0"/>
          </a:p>
          <a:p>
            <a:pPr algn="just"/>
            <a:r>
              <a:rPr lang="it-IT" sz="2000" dirty="0"/>
              <a:t>7.  Il  programma  di  manutenzione  si  realizza  a  cadenze  prefissate  temporalmente  o  altrimenti  prefissate,  al  fine  di  una corretta gestione del bene e delle sue parti nel corso degli anni. Esso si articola in tre sottoprogrammi: </a:t>
            </a:r>
          </a:p>
          <a:p>
            <a:pPr algn="just"/>
            <a:endParaRPr lang="it-IT" sz="2000" dirty="0"/>
          </a:p>
        </p:txBody>
      </p:sp>
    </p:spTree>
    <p:extLst>
      <p:ext uri="{BB962C8B-B14F-4D97-AF65-F5344CB8AC3E}">
        <p14:creationId xmlns:p14="http://schemas.microsoft.com/office/powerpoint/2010/main" val="397251484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332656"/>
            <a:ext cx="7776864" cy="5016758"/>
          </a:xfrm>
          <a:prstGeom prst="rect">
            <a:avLst/>
          </a:prstGeom>
        </p:spPr>
        <p:txBody>
          <a:bodyPr wrap="square">
            <a:spAutoFit/>
          </a:bodyPr>
          <a:lstStyle/>
          <a:p>
            <a:pPr algn="just"/>
            <a:endParaRPr lang="it-IT" sz="2000" dirty="0"/>
          </a:p>
          <a:p>
            <a:pPr algn="just"/>
            <a:r>
              <a:rPr lang="it-IT" sz="2000" dirty="0"/>
              <a:t>a) il sottoprogramma delle prestazioni, che prende in considerazione, per classe di requisito, le prestazioni fornite dal bene e dalle sue parti nel corso del suo ciclo di vita; </a:t>
            </a:r>
          </a:p>
          <a:p>
            <a:pPr algn="just"/>
            <a:endParaRPr lang="it-IT" sz="2000" dirty="0"/>
          </a:p>
          <a:p>
            <a:pPr algn="just"/>
            <a:r>
              <a:rPr lang="it-IT" sz="2000" dirty="0"/>
              <a:t>b)  il  sottoprogramma  dei  controlli,  che  definisce  il  programma  delle  verifiche  comprendenti,  ove  necessario,  anche  quelle geodetiche,  topografiche,  fotogrammetriche,  geotecniche,  sismiche  ed  ambientali,  al  fine  di  rilevare  il  livello  prestazionale (qualitativo e quantitativo) nei successivi momenti della vita del bene, individuando la dinamica della caduta delle prestazioni aventi come estremi il valore di collaudo e quello minimo di norma; </a:t>
            </a:r>
          </a:p>
          <a:p>
            <a:pPr algn="just"/>
            <a:endParaRPr lang="it-IT" sz="2000" dirty="0"/>
          </a:p>
          <a:p>
            <a:pPr algn="just"/>
            <a:r>
              <a:rPr lang="it-IT" sz="2000" dirty="0"/>
              <a:t>c)   il  sottoprogramma  degli  interventi   di   manutenzione,   che   riporta  in  ordine   temporale   i   differenti   interventi   di manutenzione, al fine di fornire le informazioni per una corretta conservazione del bene.</a:t>
            </a:r>
          </a:p>
        </p:txBody>
      </p:sp>
    </p:spTree>
    <p:extLst>
      <p:ext uri="{BB962C8B-B14F-4D97-AF65-F5344CB8AC3E}">
        <p14:creationId xmlns:p14="http://schemas.microsoft.com/office/powerpoint/2010/main" val="253710424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11560" y="332656"/>
            <a:ext cx="7776864" cy="5940088"/>
          </a:xfrm>
          <a:prstGeom prst="rect">
            <a:avLst/>
          </a:prstGeom>
        </p:spPr>
        <p:txBody>
          <a:bodyPr wrap="square">
            <a:spAutoFit/>
          </a:bodyPr>
          <a:lstStyle/>
          <a:p>
            <a:pPr algn="just"/>
            <a:r>
              <a:rPr lang="it-IT" sz="2000" dirty="0"/>
              <a:t>8. Nel caso di interventi complessi di cui all’articolo 3, comma 1, lettera </a:t>
            </a:r>
            <a:r>
              <a:rPr lang="it-IT" sz="2000" dirty="0" err="1"/>
              <a:t>oo</a:t>
            </a:r>
            <a:r>
              <a:rPr lang="it-IT" sz="2000" dirty="0"/>
              <a:t>) del codice, nel manuale di manutenzione, oltre a quanto indicato al comma 6, sono approfonditi e sviluppati in particolare i seguenti aspetti: </a:t>
            </a:r>
          </a:p>
          <a:p>
            <a:pPr algn="just"/>
            <a:endParaRPr lang="it-IT" sz="2000" dirty="0"/>
          </a:p>
          <a:p>
            <a:pPr algn="just"/>
            <a:r>
              <a:rPr lang="it-IT" sz="2000" dirty="0"/>
              <a:t>a) la descrizione delle risorse necessarie, riprendendo le voci del computo metrico estimativo e definendo le obsolescenze e i rimpiazzi  in  un  tempo  programmato  e  con  l’indicazione  dei  relativi  costi;  deve  quindi  essere  calcolata  la  manutenzione  costante e il costo di tale manutenzione - rimpiazzo - lungo il ciclo di vita del manufatto; </a:t>
            </a:r>
          </a:p>
          <a:p>
            <a:pPr algn="just"/>
            <a:endParaRPr lang="it-IT" sz="2000" dirty="0"/>
          </a:p>
          <a:p>
            <a:pPr algn="just"/>
            <a:r>
              <a:rPr lang="it-IT" sz="2000" dirty="0"/>
              <a:t>b) il programma delle manutenzioni, mediante la predisposizione di data base per la verifica e l’implementazione di quanto indicato al punto c);</a:t>
            </a:r>
          </a:p>
          <a:p>
            <a:pPr algn="just"/>
            <a:endParaRPr lang="it-IT" sz="2000" dirty="0"/>
          </a:p>
          <a:p>
            <a:pPr algn="just"/>
            <a:r>
              <a:rPr lang="it-IT" sz="2000" dirty="0"/>
              <a:t>c)  l’attivazione  dei  controlli  sistematici  (sottoprogramma  dei  controlli)  al  fine  di  stabilire  le  modalità  di  controllo  sul permanere del rischio di disponibilità in capo all’operatore economico; </a:t>
            </a:r>
          </a:p>
          <a:p>
            <a:pPr algn="just"/>
            <a:endParaRPr lang="it-IT" sz="2000" dirty="0"/>
          </a:p>
          <a:p>
            <a:pPr algn="just"/>
            <a:r>
              <a:rPr lang="it-IT" sz="2000" dirty="0"/>
              <a:t> d) la tracciabilità degli interventi di rimpiazzo effettuati (sottoprogramma interventi di manutenzione).</a:t>
            </a:r>
          </a:p>
        </p:txBody>
      </p:sp>
    </p:spTree>
    <p:extLst>
      <p:ext uri="{BB962C8B-B14F-4D97-AF65-F5344CB8AC3E}">
        <p14:creationId xmlns:p14="http://schemas.microsoft.com/office/powerpoint/2010/main" val="298888144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52736"/>
            <a:ext cx="7488832" cy="2831544"/>
          </a:xfrm>
          <a:prstGeom prst="rect">
            <a:avLst/>
          </a:prstGeom>
        </p:spPr>
        <p:txBody>
          <a:bodyPr wrap="square">
            <a:spAutoFit/>
          </a:bodyPr>
          <a:lstStyle/>
          <a:p>
            <a:pPr algn="just"/>
            <a:endParaRPr lang="it-IT" dirty="0"/>
          </a:p>
          <a:p>
            <a:pPr algn="ctr"/>
            <a:r>
              <a:rPr lang="it-IT" sz="2000" b="1" dirty="0"/>
              <a:t>Articolo 108 Quadro di incidenza della manodopera </a:t>
            </a:r>
          </a:p>
          <a:p>
            <a:pPr algn="just"/>
            <a:endParaRPr lang="it-IT" sz="2000" dirty="0"/>
          </a:p>
          <a:p>
            <a:pPr algn="just"/>
            <a:r>
              <a:rPr lang="it-IT" sz="2000" dirty="0"/>
              <a:t>1.  Il  quadro  di  incidenza  della  manodopera  è  il  documento  sintetico  che  indica,  con  riferimento  allo  specifico  contratto,  il costo  del  lavoro  di  cui  all’articolo  23  comma  16  del  codice.  Il quadro  stima  l’incidenza  percentuale  della  quantità  di  manodopera per le diverse categorie generali e speciali di cui si compone l’opera o il lavoro.  </a:t>
            </a:r>
          </a:p>
        </p:txBody>
      </p:sp>
    </p:spTree>
    <p:extLst>
      <p:ext uri="{BB962C8B-B14F-4D97-AF65-F5344CB8AC3E}">
        <p14:creationId xmlns:p14="http://schemas.microsoft.com/office/powerpoint/2010/main" val="400292068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52736"/>
            <a:ext cx="7488832" cy="5016758"/>
          </a:xfrm>
          <a:prstGeom prst="rect">
            <a:avLst/>
          </a:prstGeom>
        </p:spPr>
        <p:txBody>
          <a:bodyPr wrap="square">
            <a:spAutoFit/>
          </a:bodyPr>
          <a:lstStyle/>
          <a:p>
            <a:pPr algn="just"/>
            <a:endParaRPr lang="it-IT" sz="2000" dirty="0"/>
          </a:p>
          <a:p>
            <a:pPr algn="ctr"/>
            <a:r>
              <a:rPr lang="it-IT" sz="2000" b="1" dirty="0"/>
              <a:t>Articolo 109 Cronoprogramma </a:t>
            </a:r>
          </a:p>
          <a:p>
            <a:pPr algn="just"/>
            <a:r>
              <a:rPr lang="it-IT" sz="2000" dirty="0"/>
              <a:t> </a:t>
            </a:r>
          </a:p>
          <a:p>
            <a:pPr algn="just"/>
            <a:r>
              <a:rPr lang="it-IT" sz="2000" dirty="0"/>
              <a:t>1.  Il  progetto  esecutivo  è  corredato  dal  cronoprogramma,  costituito  da  un  diagramma  che  rappresenta  graficamente,  in forma chiaramente leggibile, tutte le fasi attuative dell’intervento, ivi comprese le fasi di redazione del progetto esecutivo, di approvazione  del  progetto,  di  affidamento  dei  lavori,  di  esecuzione  dei  lavori,  nonché  di  collaudo  o  di  emissione  del  certificato di regolare esecuzione dei lavori, ove previsti secondo la normativa in materia, e per ciascuna fase indica i relativi tempi di attuazione, congrui ed adeguati. Il cronoprogramma inoltre riporta in particolare la sequenza delle lavorazioni che afferiscono alla fase di esecuzione dei lavori, con la pianificazione delle lavorazioni gestibili autonomamente, e per ciascuna lavorazione rappresenta graficamente i relativi tempi di esecuzione e i relativi costi.</a:t>
            </a:r>
          </a:p>
        </p:txBody>
      </p:sp>
    </p:spTree>
    <p:extLst>
      <p:ext uri="{BB962C8B-B14F-4D97-AF65-F5344CB8AC3E}">
        <p14:creationId xmlns:p14="http://schemas.microsoft.com/office/powerpoint/2010/main" val="216473454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52736"/>
            <a:ext cx="7488832" cy="5016758"/>
          </a:xfrm>
          <a:prstGeom prst="rect">
            <a:avLst/>
          </a:prstGeom>
        </p:spPr>
        <p:txBody>
          <a:bodyPr wrap="square">
            <a:spAutoFit/>
          </a:bodyPr>
          <a:lstStyle/>
          <a:p>
            <a:pPr algn="just"/>
            <a:endParaRPr lang="it-IT" sz="2000" dirty="0"/>
          </a:p>
          <a:p>
            <a:pPr algn="just"/>
            <a:r>
              <a:rPr lang="it-IT" sz="2000" dirty="0"/>
              <a:t>2.  Nel  calcolo  del  tempo  contrattuale  si tiene conto  della  prevedibile  incidenza  dei  giorni  di  andamento  stagionale sfavorevole. </a:t>
            </a:r>
          </a:p>
          <a:p>
            <a:pPr algn="just"/>
            <a:endParaRPr lang="it-IT" sz="2000" dirty="0"/>
          </a:p>
          <a:p>
            <a:pPr algn="just"/>
            <a:r>
              <a:rPr lang="it-IT" sz="2000" dirty="0"/>
              <a:t> 3. Nei casi in cui i lavori siano affidati sulla base del progetto di fattibilità o del progetto definitivo, secondo quanto previsto dal codice, il cronoprogramma è presentato dal concorrente insieme con l'offerta. </a:t>
            </a:r>
          </a:p>
          <a:p>
            <a:pPr algn="just"/>
            <a:endParaRPr lang="it-IT" sz="2000" dirty="0"/>
          </a:p>
          <a:p>
            <a:pPr algn="just"/>
            <a:r>
              <a:rPr lang="it-IT" sz="2000" dirty="0"/>
              <a:t> 4. Per i lavori complessi di cui all’articolo 3, comma 1 lettera </a:t>
            </a:r>
            <a:r>
              <a:rPr lang="it-IT" sz="2000" dirty="0" err="1"/>
              <a:t>oo</a:t>
            </a:r>
            <a:r>
              <a:rPr lang="it-IT" sz="2000" dirty="0"/>
              <a:t>) del codice, va inoltre predisposto, sulla base del computo metrico  estimativo  di  cui  all’articolo  45,  un  modello  di  controllo  e  gestione  del  processo  di  realizzazione  dell’intervento attraverso  l’utilizzo  della  metodologia  WBS  (Work  Breakdown  </a:t>
            </a:r>
            <a:r>
              <a:rPr lang="it-IT" sz="2000" dirty="0" err="1"/>
              <a:t>Structure</a:t>
            </a:r>
            <a:r>
              <a:rPr lang="it-IT" sz="2000" dirty="0"/>
              <a:t>)  -  Struttura  Analitica  di  Progetto  -  secondo  la  seguente articolazione:</a:t>
            </a:r>
          </a:p>
        </p:txBody>
      </p:sp>
    </p:spTree>
    <p:extLst>
      <p:ext uri="{BB962C8B-B14F-4D97-AF65-F5344CB8AC3E}">
        <p14:creationId xmlns:p14="http://schemas.microsoft.com/office/powerpoint/2010/main" val="261761466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827584" y="1196752"/>
            <a:ext cx="7488832" cy="4985980"/>
          </a:xfrm>
          <a:prstGeom prst="rect">
            <a:avLst/>
          </a:prstGeom>
        </p:spPr>
        <p:txBody>
          <a:bodyPr wrap="square">
            <a:spAutoFit/>
          </a:bodyPr>
          <a:lstStyle/>
          <a:p>
            <a:pPr algn="just"/>
            <a:endParaRPr lang="it-IT" dirty="0"/>
          </a:p>
          <a:p>
            <a:pPr algn="just"/>
            <a:r>
              <a:rPr lang="it-IT" sz="2000" dirty="0"/>
              <a:t>a) sistema delle esigenze e dei requisiti a base del progetto; </a:t>
            </a:r>
          </a:p>
          <a:p>
            <a:pPr algn="just"/>
            <a:endParaRPr lang="it-IT" sz="2000" dirty="0"/>
          </a:p>
          <a:p>
            <a:pPr algn="just"/>
            <a:r>
              <a:rPr lang="it-IT" sz="2000" dirty="0"/>
              <a:t>b) elementi che compongono il progetto; </a:t>
            </a:r>
          </a:p>
          <a:p>
            <a:pPr algn="just"/>
            <a:endParaRPr lang="it-IT" sz="2000" dirty="0"/>
          </a:p>
          <a:p>
            <a:pPr algn="just"/>
            <a:r>
              <a:rPr lang="it-IT" sz="2000" dirty="0"/>
              <a:t>c) elenco completo delle attività da svolgere ai fini della realizzazione dell’intervento; </a:t>
            </a:r>
          </a:p>
          <a:p>
            <a:pPr algn="just"/>
            <a:endParaRPr lang="it-IT" sz="2000" dirty="0"/>
          </a:p>
          <a:p>
            <a:pPr algn="just"/>
            <a:r>
              <a:rPr lang="it-IT" sz="2000" dirty="0"/>
              <a:t>d) definizione delle tempistiche di ciascuna delle attività. </a:t>
            </a:r>
          </a:p>
          <a:p>
            <a:pPr algn="just"/>
            <a:endParaRPr lang="it-IT" sz="2000" dirty="0"/>
          </a:p>
          <a:p>
            <a:pPr algn="just"/>
            <a:r>
              <a:rPr lang="it-IT" sz="2000" dirty="0"/>
              <a:t> 5. Al modello di controllo e gestione del processo di realizzazione dell’intervento di cui al comma 4 può essere associato l’utilizzo di metodi e strumenti  elettronici  specifici,  quali  quelli  di  modellazione  per  l'edilizia  e  le  infrastrutture,  secondo  quanto  previsto  all’articolo 23, comma 13, del codice, nonché di tecniche tipiche di gestione integrata dell’intervento</a:t>
            </a:r>
            <a:r>
              <a:rPr lang="it-IT" dirty="0"/>
              <a:t>.  </a:t>
            </a:r>
          </a:p>
        </p:txBody>
      </p:sp>
    </p:spTree>
    <p:extLst>
      <p:ext uri="{BB962C8B-B14F-4D97-AF65-F5344CB8AC3E}">
        <p14:creationId xmlns:p14="http://schemas.microsoft.com/office/powerpoint/2010/main" val="397839622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52736"/>
            <a:ext cx="7488832" cy="4339650"/>
          </a:xfrm>
          <a:prstGeom prst="rect">
            <a:avLst/>
          </a:prstGeom>
        </p:spPr>
        <p:txBody>
          <a:bodyPr wrap="square">
            <a:spAutoFit/>
          </a:bodyPr>
          <a:lstStyle/>
          <a:p>
            <a:pPr algn="just"/>
            <a:endParaRPr lang="it-IT" dirty="0"/>
          </a:p>
          <a:p>
            <a:pPr algn="just"/>
            <a:endParaRPr lang="it-IT" dirty="0"/>
          </a:p>
          <a:p>
            <a:pPr algn="just"/>
            <a:endParaRPr lang="it-IT" sz="2000" dirty="0"/>
          </a:p>
          <a:p>
            <a:pPr algn="ctr"/>
            <a:r>
              <a:rPr lang="it-IT" sz="2000" b="1" dirty="0"/>
              <a:t>Articolo 110 Elenco dei prezzi unitari </a:t>
            </a:r>
          </a:p>
          <a:p>
            <a:pPr algn="just"/>
            <a:endParaRPr lang="it-IT" sz="2000" dirty="0"/>
          </a:p>
          <a:p>
            <a:pPr algn="just"/>
            <a:r>
              <a:rPr lang="it-IT" sz="2000" dirty="0"/>
              <a:t> </a:t>
            </a:r>
          </a:p>
          <a:p>
            <a:pPr algn="just"/>
            <a:r>
              <a:rPr lang="it-IT" sz="2000" dirty="0"/>
              <a:t>1.  Per  la  redazione  dei  computi  metrici  estimativi  facenti  parte  integrante  dei  progetti  esecutivi,  vengono  utilizzati  i  prezzi adottati  per  il  progetto  definitivo,  secondo  quanto  specificato  all'articolo  47  integrati,  ove  necessario,  da  ulteriori  prezzi  redatti con le medesime modalità. </a:t>
            </a:r>
          </a:p>
          <a:p>
            <a:pPr algn="just"/>
            <a:endParaRPr lang="it-IT" sz="2000" dirty="0"/>
          </a:p>
          <a:p>
            <a:pPr algn="just"/>
            <a:r>
              <a:rPr lang="it-IT" sz="2000" dirty="0"/>
              <a:t> 2. L’elenco prezzi è preceduto dalla relazione di cui all’articolo 35, comma 4</a:t>
            </a:r>
            <a:r>
              <a:rPr lang="it-IT" dirty="0"/>
              <a:t>.</a:t>
            </a:r>
          </a:p>
        </p:txBody>
      </p:sp>
    </p:spTree>
    <p:extLst>
      <p:ext uri="{BB962C8B-B14F-4D97-AF65-F5344CB8AC3E}">
        <p14:creationId xmlns:p14="http://schemas.microsoft.com/office/powerpoint/2010/main" val="345987160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052736"/>
            <a:ext cx="7488832" cy="5016758"/>
          </a:xfrm>
          <a:prstGeom prst="rect">
            <a:avLst/>
          </a:prstGeom>
        </p:spPr>
        <p:txBody>
          <a:bodyPr wrap="square">
            <a:spAutoFit/>
          </a:bodyPr>
          <a:lstStyle/>
          <a:p>
            <a:pPr algn="just"/>
            <a:endParaRPr lang="it-IT" sz="2000" dirty="0"/>
          </a:p>
          <a:p>
            <a:pPr algn="ctr"/>
            <a:r>
              <a:rPr lang="it-IT" sz="2000" b="1" dirty="0"/>
              <a:t>Articolo 111 Computo metrico estimativo e quadro economico </a:t>
            </a:r>
          </a:p>
          <a:p>
            <a:pPr algn="just"/>
            <a:endParaRPr lang="it-IT" sz="2000" dirty="0"/>
          </a:p>
          <a:p>
            <a:pPr algn="just"/>
            <a:r>
              <a:rPr lang="it-IT" sz="2000" dirty="0"/>
              <a:t> 1.  Il  computo  metrico  estimativo  del  progetto  esecutivo  costituisce  l'integrazione  e  l’aggiornamento  del  computo  metrico estimativo redatto in sede di progetto definitivo, nel rispetto degli stessi criteri e delle stesse indicazioni precisate all'articolo 100. </a:t>
            </a:r>
          </a:p>
          <a:p>
            <a:pPr algn="just"/>
            <a:endParaRPr lang="it-IT" sz="2000" dirty="0"/>
          </a:p>
          <a:p>
            <a:pPr algn="just"/>
            <a:r>
              <a:rPr lang="it-IT" sz="2000" dirty="0"/>
              <a:t> 2. Le singole lavorazioni, risultanti dall’aggregazione delle rispettive voci dedotte dal computo metrico estimativo, sono poi raggruppate,  in  sede  di  redazione  dello  schema  di  contratto  e  del  bando  di  gara,  ai  fini  della  definizione  dei  gruppi  di  categorie ritenute omogenee. Tale aggregazione avviene in forma tabellare con riferimento alle specifiche parti di opere cui le aliquote si riferiscono. </a:t>
            </a:r>
          </a:p>
          <a:p>
            <a:pPr algn="just"/>
            <a:endParaRPr lang="it-IT" sz="2000" dirty="0"/>
          </a:p>
          <a:p>
            <a:pPr algn="just"/>
            <a:r>
              <a:rPr lang="it-IT" sz="2000" dirty="0"/>
              <a:t>3. Il quadro economico è redatto ai sensi dell’articolo 80</a:t>
            </a:r>
            <a:r>
              <a:rPr lang="it-IT" dirty="0"/>
              <a:t>.</a:t>
            </a:r>
          </a:p>
        </p:txBody>
      </p:sp>
    </p:spTree>
    <p:extLst>
      <p:ext uri="{BB962C8B-B14F-4D97-AF65-F5344CB8AC3E}">
        <p14:creationId xmlns:p14="http://schemas.microsoft.com/office/powerpoint/2010/main" val="70772179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791580" y="75502"/>
            <a:ext cx="7560840" cy="6247864"/>
          </a:xfrm>
          <a:prstGeom prst="rect">
            <a:avLst/>
          </a:prstGeom>
        </p:spPr>
        <p:txBody>
          <a:bodyPr wrap="square">
            <a:spAutoFit/>
          </a:bodyPr>
          <a:lstStyle/>
          <a:p>
            <a:pPr algn="ctr"/>
            <a:r>
              <a:rPr lang="it-IT" sz="2000" b="1" dirty="0"/>
              <a:t>Articolo 112 Schema di contratto </a:t>
            </a:r>
          </a:p>
          <a:p>
            <a:pPr algn="just"/>
            <a:endParaRPr lang="it-IT" sz="2000" dirty="0"/>
          </a:p>
          <a:p>
            <a:pPr algn="just"/>
            <a:r>
              <a:rPr lang="it-IT" sz="2000" dirty="0"/>
              <a:t>1.  Lo  schema  di  contratto,  redatto  dalla  stazione  appaltante,  con  il  supporto  del  progettista,  ove  richiesto,  contiene,  le clausole dirette a regolare il rapporto tra la stazione appaltante e l’appaltatore in relazione alle caratteristiche dell'intervento con particolare riferimento a: </a:t>
            </a:r>
          </a:p>
          <a:p>
            <a:pPr algn="just"/>
            <a:r>
              <a:rPr lang="it-IT" sz="2000" dirty="0"/>
              <a:t>a) termini di esecuzione e penali; </a:t>
            </a:r>
          </a:p>
          <a:p>
            <a:pPr algn="just"/>
            <a:r>
              <a:rPr lang="it-IT" sz="2000" dirty="0"/>
              <a:t>b) programma di esecuzione dei lavori; </a:t>
            </a:r>
          </a:p>
          <a:p>
            <a:pPr algn="just"/>
            <a:r>
              <a:rPr lang="it-IT" sz="2000" dirty="0"/>
              <a:t>c) sospensioni o riprese dei lavori; </a:t>
            </a:r>
          </a:p>
          <a:p>
            <a:pPr algn="just"/>
            <a:r>
              <a:rPr lang="it-IT" sz="2000" dirty="0"/>
              <a:t>d) modifiche contrattuali ai sensi dell’articolo 106 del codice e dell’art. 184 del presente regolamento; </a:t>
            </a:r>
          </a:p>
          <a:p>
            <a:pPr algn="just"/>
            <a:r>
              <a:rPr lang="it-IT" sz="2000" dirty="0"/>
              <a:t>e) oneri a carico dell’esecutore; </a:t>
            </a:r>
          </a:p>
          <a:p>
            <a:pPr algn="just"/>
            <a:r>
              <a:rPr lang="it-IT" sz="2000" dirty="0" err="1"/>
              <a:t>f</a:t>
            </a:r>
            <a:r>
              <a:rPr lang="it-IT" sz="2000" dirty="0"/>
              <a:t>) contabilizzazione dei lavori a misura e a corpo; </a:t>
            </a:r>
          </a:p>
          <a:p>
            <a:pPr algn="just"/>
            <a:r>
              <a:rPr lang="it-IT" sz="2000" dirty="0"/>
              <a:t>g) liquidazione dei corrispettivi; </a:t>
            </a:r>
          </a:p>
          <a:p>
            <a:pPr algn="just"/>
            <a:r>
              <a:rPr lang="it-IT" sz="2000" dirty="0"/>
              <a:t>h) quantificazione e termini dei controlli tecnici, contabili ed amministrativi; </a:t>
            </a:r>
          </a:p>
          <a:p>
            <a:pPr algn="just"/>
            <a:r>
              <a:rPr lang="it-IT" sz="2000" dirty="0"/>
              <a:t>i) specifiche modalità e termini di collaudo; </a:t>
            </a:r>
          </a:p>
          <a:p>
            <a:pPr algn="just"/>
            <a:r>
              <a:rPr lang="it-IT" sz="2000" dirty="0"/>
              <a:t>h) contestazioni e riserve; </a:t>
            </a:r>
          </a:p>
          <a:p>
            <a:pPr algn="just"/>
            <a:r>
              <a:rPr lang="it-IT" sz="2000" dirty="0"/>
              <a:t>l) modalità di soluzione delle controversie</a:t>
            </a:r>
            <a:r>
              <a:rPr lang="it-IT" dirty="0"/>
              <a:t>.</a:t>
            </a:r>
          </a:p>
        </p:txBody>
      </p:sp>
    </p:spTree>
    <p:extLst>
      <p:ext uri="{BB962C8B-B14F-4D97-AF65-F5344CB8AC3E}">
        <p14:creationId xmlns:p14="http://schemas.microsoft.com/office/powerpoint/2010/main" val="142653359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845586" y="980728"/>
            <a:ext cx="7452828" cy="4401205"/>
          </a:xfrm>
          <a:prstGeom prst="rect">
            <a:avLst/>
          </a:prstGeom>
        </p:spPr>
        <p:txBody>
          <a:bodyPr wrap="square">
            <a:spAutoFit/>
          </a:bodyPr>
          <a:lstStyle/>
          <a:p>
            <a:pPr algn="just"/>
            <a:endParaRPr lang="it-IT" sz="2000" dirty="0"/>
          </a:p>
          <a:p>
            <a:pPr algn="just"/>
            <a:r>
              <a:rPr lang="it-IT" sz="2000" dirty="0"/>
              <a:t>2. Sono inoltre parte integrante del contratto, e devono in esso essere richiamati: </a:t>
            </a:r>
          </a:p>
          <a:p>
            <a:pPr algn="just"/>
            <a:r>
              <a:rPr lang="it-IT" sz="2000" dirty="0"/>
              <a:t>a) il capitolato generale, se menzionato nel bando o nell’invito; </a:t>
            </a:r>
          </a:p>
          <a:p>
            <a:pPr algn="just"/>
            <a:r>
              <a:rPr lang="it-IT" sz="2000" dirty="0"/>
              <a:t>b) il capitolato speciale; </a:t>
            </a:r>
          </a:p>
          <a:p>
            <a:pPr algn="just"/>
            <a:r>
              <a:rPr lang="it-IT" sz="2000" dirty="0"/>
              <a:t>c) gli elaborati grafici progettuali, tra cui il progetto esecutivo, e le relazioni; </a:t>
            </a:r>
          </a:p>
          <a:p>
            <a:pPr algn="just"/>
            <a:r>
              <a:rPr lang="it-IT" sz="2000" dirty="0"/>
              <a:t>d) l’elenco dei prezzi unitari; </a:t>
            </a:r>
          </a:p>
          <a:p>
            <a:pPr algn="just"/>
            <a:r>
              <a:rPr lang="it-IT" sz="2000" dirty="0"/>
              <a:t>e) i piani di sicurezza previsti dal codice; </a:t>
            </a:r>
          </a:p>
          <a:p>
            <a:pPr algn="just"/>
            <a:r>
              <a:rPr lang="it-IT" sz="2000" dirty="0"/>
              <a:t>f) il cronoprogramma; </a:t>
            </a:r>
          </a:p>
          <a:p>
            <a:pPr algn="just"/>
            <a:r>
              <a:rPr lang="it-IT" sz="2000" dirty="0"/>
              <a:t>g) le polizze di garanzia </a:t>
            </a:r>
          </a:p>
          <a:p>
            <a:pPr algn="just"/>
            <a:r>
              <a:rPr lang="it-IT" sz="2000" dirty="0"/>
              <a:t>h) il computo metrico estimativo ; </a:t>
            </a:r>
          </a:p>
          <a:p>
            <a:pPr algn="just"/>
            <a:r>
              <a:rPr lang="it-IT" sz="2000" dirty="0"/>
              <a:t>i) il computo metrico della sicurezza. </a:t>
            </a:r>
          </a:p>
          <a:p>
            <a:r>
              <a:rPr lang="it-IT" sz="2000" dirty="0"/>
              <a:t> </a:t>
            </a:r>
            <a:endParaRPr lang="it-IT" dirty="0"/>
          </a:p>
        </p:txBody>
      </p:sp>
    </p:spTree>
    <p:extLst>
      <p:ext uri="{BB962C8B-B14F-4D97-AF65-F5344CB8AC3E}">
        <p14:creationId xmlns:p14="http://schemas.microsoft.com/office/powerpoint/2010/main" val="331640284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63940"/>
            <a:ext cx="7344816" cy="6217087"/>
          </a:xfrm>
          <a:prstGeom prst="rect">
            <a:avLst/>
          </a:prstGeom>
        </p:spPr>
        <p:txBody>
          <a:bodyPr wrap="square">
            <a:spAutoFit/>
          </a:bodyPr>
          <a:lstStyle/>
          <a:p>
            <a:pPr algn="just"/>
            <a:endParaRPr lang="it-IT" dirty="0"/>
          </a:p>
          <a:p>
            <a:pPr algn="just"/>
            <a:r>
              <a:rPr lang="it-IT" sz="2000" dirty="0"/>
              <a:t>2. I documenti elencati al comma 1 possono anche non essere materialmente allegati, fatto salvo il capitolato speciale e l’elenco prezzi unitari, purché conservati dalla stazione appaltante e controfirmati dai contraenti. In relazione alla tipologia di opera e al livello di progettazione posto a base di gara, possono altresì essere allegati al contratto ulteriori documenti, richiamati nel bando o nella lettera di invito, diversi dagli elaborati progettuali. </a:t>
            </a:r>
          </a:p>
          <a:p>
            <a:pPr algn="just"/>
            <a:endParaRPr lang="it-IT" sz="2000" dirty="0"/>
          </a:p>
          <a:p>
            <a:pPr algn="just"/>
            <a:r>
              <a:rPr lang="it-IT" sz="2000" dirty="0"/>
              <a:t> </a:t>
            </a:r>
            <a:r>
              <a:rPr lang="it-IT" dirty="0"/>
              <a:t>3. Per gli interventi il cui corrispettivo è previsto a corpo, ovvero per la parte a corpo di un intervento il cui corrispettivo è previsto a corpo e a misura, lo schema di contratto indica, per ogni gruppo di categorie ritenute omogenee, il relativo importo e la sua aliquota percentuale riferita all’ammontare complessivo dell’intervento. Tali importi e le correlate aliquote sono dedotti in sede di progetto esecutivo dal computo metrico estimativo. Al fine dei pagamenti in corso d’opera, i suddetti importi e aliquote possono essere indicati anche disaggregati nelle loro componenti principali. I pagamenti in corso d’opera sono determinati sulla base delle aliquote percentuali così definite, di ciascuna delle quali viene contabilizzata la quota parte effettivamente eseguita.</a:t>
            </a:r>
          </a:p>
          <a:p>
            <a:pPr algn="just"/>
            <a:endParaRPr lang="it-IT" sz="2000" dirty="0"/>
          </a:p>
        </p:txBody>
      </p:sp>
    </p:spTree>
    <p:extLst>
      <p:ext uri="{BB962C8B-B14F-4D97-AF65-F5344CB8AC3E}">
        <p14:creationId xmlns:p14="http://schemas.microsoft.com/office/powerpoint/2010/main" val="308458457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1484784"/>
            <a:ext cx="7344816" cy="4278094"/>
          </a:xfrm>
          <a:prstGeom prst="rect">
            <a:avLst/>
          </a:prstGeom>
        </p:spPr>
        <p:txBody>
          <a:bodyPr wrap="square">
            <a:spAutoFit/>
          </a:bodyPr>
          <a:lstStyle/>
          <a:p>
            <a:pPr algn="just"/>
            <a:endParaRPr lang="it-IT" dirty="0"/>
          </a:p>
          <a:p>
            <a:pPr algn="just"/>
            <a:r>
              <a:rPr lang="it-IT" dirty="0"/>
              <a:t>4. Per gli interventi il cui corrispettivo è previsto a misura, lo schema di contratto precisa l’importo di ciascuno dei gruppi di categorie ritenute omogenee, desumendolo dal computo metrico estimativo.</a:t>
            </a:r>
          </a:p>
          <a:p>
            <a:pPr algn="just"/>
            <a:endParaRPr lang="it-IT" dirty="0"/>
          </a:p>
          <a:p>
            <a:pPr algn="just"/>
            <a:endParaRPr lang="it-IT" dirty="0"/>
          </a:p>
          <a:p>
            <a:pPr algn="just"/>
            <a:r>
              <a:rPr lang="it-IT" dirty="0"/>
              <a:t>5. Per i lavori il cui corrispettivo è in parte a corpo e in parte a misura, la parte liquidabile a misura riguarda le lavorazioni per le quali in sede di progettazione risulta eccessivamente oneroso individuare in maniera certa e definita le rispettive quantità. Tali lavorazioni sono indicate nel provvedimento di approvazione della progettazione esecutiva con puntuale motivazione di carattere tecnico e con l’indicazione dell’importo sommario del loro valore presunto e della relativa incidenza sul valore complessivo assunto a base d’asta.</a:t>
            </a:r>
          </a:p>
          <a:p>
            <a:pPr algn="just"/>
            <a:endParaRPr lang="it-IT" sz="2000" dirty="0"/>
          </a:p>
        </p:txBody>
      </p:sp>
    </p:spTree>
    <p:extLst>
      <p:ext uri="{BB962C8B-B14F-4D97-AF65-F5344CB8AC3E}">
        <p14:creationId xmlns:p14="http://schemas.microsoft.com/office/powerpoint/2010/main" val="3058903105"/>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791580" y="548680"/>
            <a:ext cx="7560840" cy="4678204"/>
          </a:xfrm>
          <a:prstGeom prst="rect">
            <a:avLst/>
          </a:prstGeom>
        </p:spPr>
        <p:txBody>
          <a:bodyPr wrap="square">
            <a:spAutoFit/>
          </a:bodyPr>
          <a:lstStyle/>
          <a:p>
            <a:pPr algn="ctr"/>
            <a:endParaRPr lang="it-IT" b="1" dirty="0"/>
          </a:p>
          <a:p>
            <a:pPr algn="ctr"/>
            <a:r>
              <a:rPr lang="it-IT" sz="2000" b="1" dirty="0"/>
              <a:t>Articolo 113 Capitolato speciale di appalto </a:t>
            </a:r>
          </a:p>
          <a:p>
            <a:pPr algn="just"/>
            <a:endParaRPr lang="it-IT" sz="2000" dirty="0"/>
          </a:p>
          <a:p>
            <a:pPr algn="just"/>
            <a:r>
              <a:rPr lang="it-IT" sz="2000" dirty="0"/>
              <a:t>1.  Il  capitolato  speciale  d’appalto  è  allegato  allo  schema  di  contratto  e  contiene  le  prescrizioni  tecniche  da  applicare all’oggetto del singolo contratto. </a:t>
            </a:r>
          </a:p>
          <a:p>
            <a:pPr algn="just"/>
            <a:endParaRPr lang="it-IT" sz="2000" dirty="0"/>
          </a:p>
          <a:p>
            <a:pPr algn="just"/>
            <a:r>
              <a:rPr lang="it-IT" sz="2000" dirty="0"/>
              <a:t> 2.  Il  capitolato  speciale  d'appalto  è  diviso  in  due  parti,  l’una  contenente  la  descrizione  delle  lavorazioni  e  l’altra  la specificazione delle prescrizioni tecniche e delle prestazioni; esso illustra in dettaglio: </a:t>
            </a:r>
          </a:p>
          <a:p>
            <a:pPr algn="just"/>
            <a:endParaRPr lang="it-IT" sz="2000" dirty="0"/>
          </a:p>
          <a:p>
            <a:pPr algn="just"/>
            <a:r>
              <a:rPr lang="it-IT" sz="2000" dirty="0"/>
              <a:t> a) nella prima parte tutti gli elementi necessari per una compiuta definizione tecnica ed economica dell’oggetto dell’appalto, anche ad integrazione degli aspetti non pienamente deducibili dagli elaborati grafici del progetto esecutivo</a:t>
            </a:r>
            <a:r>
              <a:rPr lang="it-IT" dirty="0"/>
              <a:t>; </a:t>
            </a:r>
          </a:p>
        </p:txBody>
      </p:sp>
    </p:spTree>
    <p:extLst>
      <p:ext uri="{BB962C8B-B14F-4D97-AF65-F5344CB8AC3E}">
        <p14:creationId xmlns:p14="http://schemas.microsoft.com/office/powerpoint/2010/main" val="424332685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791580" y="980728"/>
            <a:ext cx="7560840" cy="4093428"/>
          </a:xfrm>
          <a:prstGeom prst="rect">
            <a:avLst/>
          </a:prstGeom>
        </p:spPr>
        <p:txBody>
          <a:bodyPr wrap="square">
            <a:spAutoFit/>
          </a:bodyPr>
          <a:lstStyle/>
          <a:p>
            <a:pPr algn="just"/>
            <a:endParaRPr lang="it-IT" sz="2000" dirty="0"/>
          </a:p>
          <a:p>
            <a:pPr algn="just"/>
            <a:r>
              <a:rPr lang="it-IT" sz="2000" dirty="0"/>
              <a:t>b) nella seconda parte le modalità di esecuzione e le norme di misurazione di ogni lavorazione, i requisiti di accettazione di materiali  e  componenti,  le  specifiche  di  prestazione  e  le  modalità  di  prove  nonché,  ove  necessario,  in  relazione  alle  caratteristiche  dell'intervento,  l'ordine  da  tenersi  nello  svolgimento  di  specifiche  lavorazioni;  nel  caso  in  cui  il  progetto preveda l'impiego di componenti prefabbricati, ne sono precisate le caratteristiche principali, descrittive e prestazionali, la documentazione  da  presentare  in  ordine  all'omologazione  e  all'esito  di  prove  di  laboratorio  nonché  le  modalità  di approvazione da parte del direttore dei lavori, sentito il progettista, per assicurarne la rispondenza alle scelte progettuali.</a:t>
            </a:r>
          </a:p>
        </p:txBody>
      </p:sp>
    </p:spTree>
    <p:extLst>
      <p:ext uri="{BB962C8B-B14F-4D97-AF65-F5344CB8AC3E}">
        <p14:creationId xmlns:p14="http://schemas.microsoft.com/office/powerpoint/2010/main" val="240695849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88038"/>
            <a:ext cx="7560840" cy="6217087"/>
          </a:xfrm>
          <a:prstGeom prst="rect">
            <a:avLst/>
          </a:prstGeom>
        </p:spPr>
        <p:txBody>
          <a:bodyPr wrap="square">
            <a:spAutoFit/>
          </a:bodyPr>
          <a:lstStyle/>
          <a:p>
            <a:pPr algn="just"/>
            <a:endParaRPr lang="it-IT" dirty="0"/>
          </a:p>
          <a:p>
            <a:pPr algn="just"/>
            <a:r>
              <a:rPr lang="it-IT" sz="2000" dirty="0"/>
              <a:t>3.  Nel  caso  di  interventi  complessi  di  cui  all’articolo  3,  comma  1,  lettera  </a:t>
            </a:r>
            <a:r>
              <a:rPr lang="it-IT" sz="2000" dirty="0" err="1"/>
              <a:t>oo</a:t>
            </a:r>
            <a:r>
              <a:rPr lang="it-IT" sz="2000" dirty="0"/>
              <a:t>)  del  codice,  il  capitolato  speciale  d’appalto prevede, inoltre, un piano per i controlli di cantiere nel corso delle varie fasi dei lavori, al fine di una corretta realizzazione dell’opera  e  delle  sue  parti.  In  particolare,  il  piano  dei  controlli  di  cantiere  definisce  il  programma  delle  verifiche comprendenti,  ove  necessario,  anche  quelle  geodetiche,  topografiche  e  fotogrammetriche,  al  fine  di  rilevare  il  livello  prestazionale qualitativo e quantitativo dell’intervento. </a:t>
            </a:r>
          </a:p>
          <a:p>
            <a:pPr algn="just"/>
            <a:endParaRPr lang="it-IT" sz="2000" dirty="0"/>
          </a:p>
          <a:p>
            <a:pPr algn="just"/>
            <a:r>
              <a:rPr lang="it-IT" sz="2000" dirty="0"/>
              <a:t> 4. Nel caso di interventi complessi di cui all’articolo 3, comma 1, lettera </a:t>
            </a:r>
            <a:r>
              <a:rPr lang="it-IT" sz="2000" dirty="0" err="1"/>
              <a:t>oo</a:t>
            </a:r>
            <a:r>
              <a:rPr lang="it-IT" sz="2000" dirty="0"/>
              <a:t>) del codice, il capitolato contiene, altresì, l’obbligo per l’esecutore di redigere il piano di qualità di costruzione e di installazione, da sottoporre all’approvazione della direzione dei lavori, che prevede, pianifica e programma le condizioni, sequenze, modalità, strumentazioni, mezzi d’opera e fasi delle attività  di  controllo  da  svolgersi  nella  fase  esecutiva.  Il  piano  definisce  i  criteri  di  valutazione  dei  materiali  e  dei  prodotti installati ed i criteri di valutazione e risoluzione di eventuali non conformità.</a:t>
            </a:r>
          </a:p>
        </p:txBody>
      </p:sp>
    </p:spTree>
    <p:extLst>
      <p:ext uri="{BB962C8B-B14F-4D97-AF65-F5344CB8AC3E}">
        <p14:creationId xmlns:p14="http://schemas.microsoft.com/office/powerpoint/2010/main" val="18441013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899592" y="6413166"/>
            <a:ext cx="6408712" cy="369332"/>
          </a:xfrm>
          <a:prstGeom prst="rect">
            <a:avLst/>
          </a:prstGeom>
        </p:spPr>
        <p:txBody>
          <a:bodyPr vert="horz" wrap="square" lIns="0" tIns="0" rIns="0" bIns="0" rtlCol="0">
            <a:spAutoFit/>
          </a:bodyPr>
          <a:lstStyle/>
          <a:p>
            <a:pPr marL="12700" algn="ctr">
              <a:lnSpc>
                <a:spcPct val="100000"/>
              </a:lnSpc>
            </a:pPr>
            <a:r>
              <a:rPr lang="it-IT" sz="1200" b="1" spc="-10" dirty="0">
                <a:latin typeface="Arial" panose="020B0604020202020204" pitchFamily="34" charset="0"/>
                <a:cs typeface="Arial" panose="020B0604020202020204" pitchFamily="34" charset="0"/>
              </a:rPr>
              <a:t>A. Domenico Perrini – Referente Formazione Universitaria Ingegneri  C. N. I.</a:t>
            </a:r>
          </a:p>
          <a:p>
            <a:pPr marL="12700" algn="ctr">
              <a:lnSpc>
                <a:spcPct val="100000"/>
              </a:lnSpc>
            </a:pPr>
            <a:r>
              <a:rPr lang="it-IT" sz="1200" b="1" spc="-10" dirty="0">
                <a:latin typeface="Arial" panose="020B0604020202020204" pitchFamily="34" charset="0"/>
                <a:cs typeface="Arial" panose="020B0604020202020204" pitchFamily="34" charset="0"/>
              </a:rPr>
              <a:t>Componente Consiglio Superiore dei Lavori Pubblici</a:t>
            </a:r>
            <a:endParaRPr lang="it-IT" sz="1200" b="1" spc="-5" dirty="0">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309B35F9-44B7-F647-83E7-EAFABC030E27}"/>
              </a:ext>
            </a:extLst>
          </p:cNvPr>
          <p:cNvSpPr/>
          <p:nvPr/>
        </p:nvSpPr>
        <p:spPr>
          <a:xfrm>
            <a:off x="683568" y="548680"/>
            <a:ext cx="7560840" cy="5324535"/>
          </a:xfrm>
          <a:prstGeom prst="rect">
            <a:avLst/>
          </a:prstGeom>
        </p:spPr>
        <p:txBody>
          <a:bodyPr wrap="square">
            <a:spAutoFit/>
          </a:bodyPr>
          <a:lstStyle/>
          <a:p>
            <a:pPr algn="just"/>
            <a:endParaRPr lang="it-IT" sz="2000" dirty="0"/>
          </a:p>
          <a:p>
            <a:pPr algn="just"/>
            <a:r>
              <a:rPr lang="it-IT" sz="2000" dirty="0"/>
              <a:t>5.  Il  capitolato  speciale  d'appalto  prescrive  l'obbligo  per  l’esecutore  di  presentare,  ai  fini  della  sua  approvazione  da  parte della  stazione  appaltante,  prima  dell'inizio  dei  lavori,  un  programma  esecutivo  dettagliato,  anche  indipendente  dal cronoprogramma  di  cui  all’articolo  45,  nel  quale  sono  riportate,  per  ogni  lavorazione,  le  previsioni  circa  il  periodo  di  esecuzione,   nonché   l'ammontare   presunto,   parziale   e   progressivo,   dell'avanzamento   dei   lavori   alle   scadenze contrattualmente stabilite per la liquidazione dei certificati di pagamento. E' facoltà della stazione appaltante, in sede di capitolato speciale d'appalto, eventuali scadenze differenziate di varie lavorazioni in relazione a determinate esigenze. </a:t>
            </a:r>
          </a:p>
          <a:p>
            <a:pPr algn="just"/>
            <a:endParaRPr lang="it-IT" sz="2000" dirty="0"/>
          </a:p>
          <a:p>
            <a:r>
              <a:rPr lang="it-IT" sz="2000" dirty="0"/>
              <a:t>6. Il capitolato speciale, nel caso sia prevista l’aggiudicazione con il criterio dell’offerta economicamente più vantaggiosa, contiene una tabella dei criteri e sub-criteri in cui l’intervento è suddivisibile, necessaria per l’applicazione di detto criterio. </a:t>
            </a:r>
          </a:p>
        </p:txBody>
      </p:sp>
    </p:spTree>
    <p:extLst>
      <p:ext uri="{BB962C8B-B14F-4D97-AF65-F5344CB8AC3E}">
        <p14:creationId xmlns:p14="http://schemas.microsoft.com/office/powerpoint/2010/main" val="80319003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1SIA Pescara 22.11.19 pptx" id="{9FCF7622-F082-FB47-8B1B-D3F7AD61B035}" vid="{0FE19870-C5D6-3448-983F-16229F3435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1798</TotalTime>
  <Words>31767</Words>
  <Application>Microsoft Office PowerPoint</Application>
  <PresentationFormat>Presentazione su schermo (4:3)</PresentationFormat>
  <Paragraphs>1856</Paragraphs>
  <Slides>233</Slides>
  <Notes>16</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233</vt:i4>
      </vt:variant>
    </vt:vector>
  </HeadingPairs>
  <TitlesOfParts>
    <vt:vector size="236" baseType="lpstr">
      <vt:lpstr>Arial</vt:lpstr>
      <vt:lpstr>Calibri</vt:lpstr>
      <vt:lpstr>Tema di Office</vt:lpstr>
      <vt:lpstr>Presentazione standard di PowerPoint</vt:lpstr>
      <vt:lpstr>IL  D.Lgs. n. 50/2016 e sua Attuazione</vt:lpstr>
      <vt:lpstr>IL  D.Lgs. n. 50/2016 e sua Attuazione</vt:lpstr>
      <vt:lpstr>IL  D.Lgs. n. 50/2016 e sua Attuazione</vt:lpstr>
      <vt:lpstr>IL  D.Lgs. n. 50/2016 e sua Attuazione</vt:lpstr>
      <vt:lpstr>IL  D.Lgs. n. 50/2016 e sua Attuazione</vt:lpstr>
      <vt:lpstr>IL  D.Lgs. n. 50/2016 e sua Attuazione</vt:lpstr>
      <vt:lpstr>IL  D.Lgs. n. 50/2016 e sua Attuazione</vt:lpstr>
      <vt:lpstr>IL  D.Lgs. n. 50/2016 e sua Attuazione</vt:lpstr>
      <vt:lpstr>IL  D.Lgs. n. 50/2016 e sua Attuazione</vt:lpstr>
      <vt:lpstr>Presentazione standard di PowerPoint</vt:lpstr>
      <vt:lpstr>Presentazione standard di PowerPoint</vt:lpstr>
      <vt:lpstr>IL  D.Lgs. n. 50/2016 e sua Attuazione</vt:lpstr>
      <vt:lpstr>IL  D.Lgs. n. 50/2016 e sua Attuazione</vt:lpstr>
      <vt:lpstr>IL  D.Lgs. n. 50/2016 e sua Attuazione</vt:lpstr>
      <vt:lpstr>IL  D.Lgs. n. 50/2016 e sua Attuazione</vt:lpstr>
      <vt:lpstr>IL  D.Lgs. n. 50/2016 e sua Attuazione</vt:lpstr>
      <vt:lpstr>IL  D.Lgs. n. 50/2016 e sua Attuazione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Assistenza CNI</dc:creator>
  <cp:lastModifiedBy>domenico</cp:lastModifiedBy>
  <cp:revision>190</cp:revision>
  <dcterms:created xsi:type="dcterms:W3CDTF">2019-11-25T09:53:07Z</dcterms:created>
  <dcterms:modified xsi:type="dcterms:W3CDTF">2020-02-28T11:19:28Z</dcterms:modified>
</cp:coreProperties>
</file>